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9" r:id="rId3"/>
    <p:sldId id="312" r:id="rId4"/>
    <p:sldId id="302" r:id="rId5"/>
    <p:sldId id="284" r:id="rId6"/>
    <p:sldId id="280" r:id="rId7"/>
    <p:sldId id="310" r:id="rId8"/>
    <p:sldId id="311" r:id="rId9"/>
    <p:sldId id="285" r:id="rId10"/>
    <p:sldId id="304" r:id="rId11"/>
    <p:sldId id="281" r:id="rId12"/>
    <p:sldId id="307" r:id="rId13"/>
    <p:sldId id="286" r:id="rId14"/>
    <p:sldId id="287" r:id="rId15"/>
    <p:sldId id="306" r:id="rId16"/>
    <p:sldId id="299" r:id="rId17"/>
    <p:sldId id="313" r:id="rId18"/>
    <p:sldId id="289" r:id="rId19"/>
    <p:sldId id="293" r:id="rId20"/>
    <p:sldId id="308" r:id="rId21"/>
    <p:sldId id="297" r:id="rId22"/>
    <p:sldId id="298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ED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67" autoAdjust="0"/>
  </p:normalViewPr>
  <p:slideViewPr>
    <p:cSldViewPr snapToGrid="0">
      <p:cViewPr>
        <p:scale>
          <a:sx n="68" d="100"/>
          <a:sy n="68" d="100"/>
        </p:scale>
        <p:origin x="67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F4A5F-7012-47BF-931A-1C3571F1FB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85481-0726-4659-815C-8D7F5129927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PO2</a:t>
          </a:r>
          <a:r>
            <a:rPr lang="en-U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400" b="1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Falls in pO2 are known as</a:t>
          </a:r>
          <a:r>
            <a: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solidFill>
                <a:srgbClr val="C00000"/>
              </a:solidFill>
            </a:rPr>
            <a:t>hypoxia </a:t>
          </a:r>
        </a:p>
      </dgm:t>
    </dgm:pt>
    <dgm:pt modelId="{B0CD1FAD-E485-42A5-8C5D-DFC65A6F57CB}" type="parTrans" cxnId="{89AFFF8A-A132-41A8-832E-437344001261}">
      <dgm:prSet/>
      <dgm:spPr/>
      <dgm:t>
        <a:bodyPr/>
        <a:lstStyle/>
        <a:p>
          <a:endParaRPr lang="en-US"/>
        </a:p>
      </dgm:t>
    </dgm:pt>
    <dgm:pt modelId="{21E99530-760D-447B-A5CB-DE78318D4FD2}" type="sibTrans" cxnId="{89AFFF8A-A132-41A8-832E-437344001261}">
      <dgm:prSet/>
      <dgm:spPr/>
      <dgm:t>
        <a:bodyPr/>
        <a:lstStyle/>
        <a:p>
          <a:endParaRPr lang="en-US"/>
        </a:p>
      </dgm:t>
    </dgm:pt>
    <dgm:pt modelId="{B3571296-E190-4854-8DED-85D66EF8520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PCO2</a:t>
          </a:r>
          <a:r>
            <a:rPr lang="en-US" sz="24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 rise in alveolar and hence arterial pCO2 is </a:t>
          </a:r>
        </a:p>
        <a:p>
          <a:r>
            <a:rPr lang="en-US" sz="2400" b="1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known as </a:t>
          </a:r>
          <a:r>
            <a: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'hypercapnia', </a:t>
          </a:r>
          <a:r>
            <a:rPr lang="en-US" sz="2400" b="1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 fall as </a:t>
          </a:r>
          <a:r>
            <a: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'hypocapnia'.</a:t>
          </a:r>
          <a:endParaRPr lang="en-US" sz="2400" b="1" dirty="0">
            <a:solidFill>
              <a:srgbClr val="C00000"/>
            </a:solidFill>
          </a:endParaRPr>
        </a:p>
      </dgm:t>
    </dgm:pt>
    <dgm:pt modelId="{3D2DF71D-4AB9-4DD4-B1D5-04EA3C69069A}" type="parTrans" cxnId="{6051D8C2-FD3F-43E8-A44A-384B590EC9DA}">
      <dgm:prSet/>
      <dgm:spPr/>
      <dgm:t>
        <a:bodyPr/>
        <a:lstStyle/>
        <a:p>
          <a:endParaRPr lang="en-US"/>
        </a:p>
      </dgm:t>
    </dgm:pt>
    <dgm:pt modelId="{3A8AEFC7-7649-4355-A65F-1BE683D285D2}" type="sibTrans" cxnId="{6051D8C2-FD3F-43E8-A44A-384B590EC9DA}">
      <dgm:prSet/>
      <dgm:spPr/>
      <dgm:t>
        <a:bodyPr/>
        <a:lstStyle/>
        <a:p>
          <a:endParaRPr lang="en-US"/>
        </a:p>
      </dgm:t>
    </dgm:pt>
    <dgm:pt modelId="{BB14F75F-2E42-4B9D-8C11-0CABCAEC786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2400" dirty="0">
            <a:solidFill>
              <a:srgbClr val="444444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H+ ion</a:t>
          </a:r>
          <a:r>
            <a: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: </a:t>
          </a:r>
          <a:r>
            <a:rPr lang="en-US" sz="24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the pH of plasma is determined by </a:t>
          </a:r>
          <a:r>
            <a: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the ratio of [HCO3-] to pCO2 which is  normally about 20:1</a:t>
          </a:r>
          <a:r>
            <a: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r>
            <a:rPr lang="en-US" sz="24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Henderson-</a:t>
          </a:r>
          <a:r>
            <a:rPr lang="en-US" sz="24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Hasselbalch</a:t>
          </a:r>
          <a:r>
            <a:rPr lang="en-US" sz="24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equation</a:t>
          </a:r>
          <a:endParaRPr lang="en-US" sz="2400" dirty="0">
            <a:solidFill>
              <a:srgbClr val="444444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   </a:t>
          </a:r>
          <a:endParaRPr lang="en-US" sz="2400" dirty="0"/>
        </a:p>
      </dgm:t>
    </dgm:pt>
    <dgm:pt modelId="{3D0B5999-6E32-4DA0-84FF-450676F153C4}" type="parTrans" cxnId="{463F653F-D25F-4177-8342-A30DE0818B1A}">
      <dgm:prSet/>
      <dgm:spPr/>
      <dgm:t>
        <a:bodyPr/>
        <a:lstStyle/>
        <a:p>
          <a:endParaRPr lang="en-US"/>
        </a:p>
      </dgm:t>
    </dgm:pt>
    <dgm:pt modelId="{0DD481E6-7063-4AF3-B30B-375FB191F167}" type="sibTrans" cxnId="{463F653F-D25F-4177-8342-A30DE0818B1A}">
      <dgm:prSet/>
      <dgm:spPr/>
      <dgm:t>
        <a:bodyPr/>
        <a:lstStyle/>
        <a:p>
          <a:endParaRPr lang="en-US"/>
        </a:p>
      </dgm:t>
    </dgm:pt>
    <dgm:pt modelId="{0691DD63-83CF-47FE-BD2C-5FC512192CF1}" type="pres">
      <dgm:prSet presAssocID="{874F4A5F-7012-47BF-931A-1C3571F1FB8C}" presName="linear" presStyleCnt="0">
        <dgm:presLayoutVars>
          <dgm:dir/>
          <dgm:animLvl val="lvl"/>
          <dgm:resizeHandles val="exact"/>
        </dgm:presLayoutVars>
      </dgm:prSet>
      <dgm:spPr/>
    </dgm:pt>
    <dgm:pt modelId="{AFCCE5BA-519C-4438-9967-F226C813F80E}" type="pres">
      <dgm:prSet presAssocID="{86485481-0726-4659-815C-8D7F51299274}" presName="parentLin" presStyleCnt="0"/>
      <dgm:spPr/>
    </dgm:pt>
    <dgm:pt modelId="{49592B2F-917C-4C9F-8F31-01B01CD78113}" type="pres">
      <dgm:prSet presAssocID="{86485481-0726-4659-815C-8D7F51299274}" presName="parentLeftMargin" presStyleLbl="node1" presStyleIdx="0" presStyleCnt="3"/>
      <dgm:spPr/>
    </dgm:pt>
    <dgm:pt modelId="{27BF34C1-F45E-4AE9-B48B-68AB2828C5F5}" type="pres">
      <dgm:prSet presAssocID="{86485481-0726-4659-815C-8D7F51299274}" presName="parentText" presStyleLbl="node1" presStyleIdx="0" presStyleCnt="3" custScaleX="122955" custScaleY="142309" custLinFactNeighborY="-327">
        <dgm:presLayoutVars>
          <dgm:chMax val="0"/>
          <dgm:bulletEnabled val="1"/>
        </dgm:presLayoutVars>
      </dgm:prSet>
      <dgm:spPr/>
    </dgm:pt>
    <dgm:pt modelId="{5B30BFE0-BC32-4DC2-95D1-C5B0809F86CF}" type="pres">
      <dgm:prSet presAssocID="{86485481-0726-4659-815C-8D7F51299274}" presName="negativeSpace" presStyleCnt="0"/>
      <dgm:spPr/>
    </dgm:pt>
    <dgm:pt modelId="{21005E17-839B-44C0-B22E-CBB02ED4E1EE}" type="pres">
      <dgm:prSet presAssocID="{86485481-0726-4659-815C-8D7F51299274}" presName="childText" presStyleLbl="conFgAcc1" presStyleIdx="0" presStyleCnt="3">
        <dgm:presLayoutVars>
          <dgm:bulletEnabled val="1"/>
        </dgm:presLayoutVars>
      </dgm:prSet>
      <dgm:spPr/>
    </dgm:pt>
    <dgm:pt modelId="{55ED3D78-EBEF-40D5-B529-D7F77B9C282C}" type="pres">
      <dgm:prSet presAssocID="{21E99530-760D-447B-A5CB-DE78318D4FD2}" presName="spaceBetweenRectangles" presStyleCnt="0"/>
      <dgm:spPr/>
    </dgm:pt>
    <dgm:pt modelId="{B9EE1F37-3062-4958-A186-8784C170AD38}" type="pres">
      <dgm:prSet presAssocID="{B3571296-E190-4854-8DED-85D66EF85207}" presName="parentLin" presStyleCnt="0"/>
      <dgm:spPr/>
    </dgm:pt>
    <dgm:pt modelId="{916F8420-A704-44E2-94F7-6657861A4756}" type="pres">
      <dgm:prSet presAssocID="{B3571296-E190-4854-8DED-85D66EF85207}" presName="parentLeftMargin" presStyleLbl="node1" presStyleIdx="0" presStyleCnt="3"/>
      <dgm:spPr/>
    </dgm:pt>
    <dgm:pt modelId="{4806A259-80A9-4063-B974-C481206D53E4}" type="pres">
      <dgm:prSet presAssocID="{B3571296-E190-4854-8DED-85D66EF85207}" presName="parentText" presStyleLbl="node1" presStyleIdx="1" presStyleCnt="3" custScaleX="122955" custScaleY="142309">
        <dgm:presLayoutVars>
          <dgm:chMax val="0"/>
          <dgm:bulletEnabled val="1"/>
        </dgm:presLayoutVars>
      </dgm:prSet>
      <dgm:spPr/>
    </dgm:pt>
    <dgm:pt modelId="{7BBBF971-3DAC-4A79-9B32-F7352C0FDA42}" type="pres">
      <dgm:prSet presAssocID="{B3571296-E190-4854-8DED-85D66EF85207}" presName="negativeSpace" presStyleCnt="0"/>
      <dgm:spPr/>
    </dgm:pt>
    <dgm:pt modelId="{8F298DCC-AB83-4497-B168-1A0BE5EFC225}" type="pres">
      <dgm:prSet presAssocID="{B3571296-E190-4854-8DED-85D66EF85207}" presName="childText" presStyleLbl="conFgAcc1" presStyleIdx="1" presStyleCnt="3">
        <dgm:presLayoutVars>
          <dgm:bulletEnabled val="1"/>
        </dgm:presLayoutVars>
      </dgm:prSet>
      <dgm:spPr/>
    </dgm:pt>
    <dgm:pt modelId="{C3641D0E-BC3D-4806-8E12-C455AD8C4B25}" type="pres">
      <dgm:prSet presAssocID="{3A8AEFC7-7649-4355-A65F-1BE683D285D2}" presName="spaceBetweenRectangles" presStyleCnt="0"/>
      <dgm:spPr/>
    </dgm:pt>
    <dgm:pt modelId="{23D06ECB-FC2B-4C67-9ADC-D4F31A2328D2}" type="pres">
      <dgm:prSet presAssocID="{BB14F75F-2E42-4B9D-8C11-0CABCAEC786B}" presName="parentLin" presStyleCnt="0"/>
      <dgm:spPr/>
    </dgm:pt>
    <dgm:pt modelId="{D81B6F6D-E670-4D86-A18A-F3BE763EAB10}" type="pres">
      <dgm:prSet presAssocID="{BB14F75F-2E42-4B9D-8C11-0CABCAEC786B}" presName="parentLeftMargin" presStyleLbl="node1" presStyleIdx="1" presStyleCnt="3"/>
      <dgm:spPr/>
    </dgm:pt>
    <dgm:pt modelId="{397E1C4A-DD12-490B-AC6E-CE08CC00A18E}" type="pres">
      <dgm:prSet presAssocID="{BB14F75F-2E42-4B9D-8C11-0CABCAEC786B}" presName="parentText" presStyleLbl="node1" presStyleIdx="2" presStyleCnt="3" custScaleX="122955" custScaleY="142309">
        <dgm:presLayoutVars>
          <dgm:chMax val="0"/>
          <dgm:bulletEnabled val="1"/>
        </dgm:presLayoutVars>
      </dgm:prSet>
      <dgm:spPr/>
    </dgm:pt>
    <dgm:pt modelId="{79C6712D-DE4B-4221-9A47-F28336A1E921}" type="pres">
      <dgm:prSet presAssocID="{BB14F75F-2E42-4B9D-8C11-0CABCAEC786B}" presName="negativeSpace" presStyleCnt="0"/>
      <dgm:spPr/>
    </dgm:pt>
    <dgm:pt modelId="{AA0229D4-024B-419C-85D9-A1A3DA1F66E1}" type="pres">
      <dgm:prSet presAssocID="{BB14F75F-2E42-4B9D-8C11-0CABCAEC786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F8450E-8640-480C-86ED-22ABB823B641}" type="presOf" srcId="{B3571296-E190-4854-8DED-85D66EF85207}" destId="{4806A259-80A9-4063-B974-C481206D53E4}" srcOrd="1" destOrd="0" presId="urn:microsoft.com/office/officeart/2005/8/layout/list1"/>
    <dgm:cxn modelId="{55EBC626-EC1E-4FE8-91EE-1581A93A859C}" type="presOf" srcId="{B3571296-E190-4854-8DED-85D66EF85207}" destId="{916F8420-A704-44E2-94F7-6657861A4756}" srcOrd="0" destOrd="0" presId="urn:microsoft.com/office/officeart/2005/8/layout/list1"/>
    <dgm:cxn modelId="{9DBA9132-F66D-42F3-81CD-D56E44435001}" type="presOf" srcId="{86485481-0726-4659-815C-8D7F51299274}" destId="{27BF34C1-F45E-4AE9-B48B-68AB2828C5F5}" srcOrd="1" destOrd="0" presId="urn:microsoft.com/office/officeart/2005/8/layout/list1"/>
    <dgm:cxn modelId="{463F653F-D25F-4177-8342-A30DE0818B1A}" srcId="{874F4A5F-7012-47BF-931A-1C3571F1FB8C}" destId="{BB14F75F-2E42-4B9D-8C11-0CABCAEC786B}" srcOrd="2" destOrd="0" parTransId="{3D0B5999-6E32-4DA0-84FF-450676F153C4}" sibTransId="{0DD481E6-7063-4AF3-B30B-375FB191F167}"/>
    <dgm:cxn modelId="{89AFFF8A-A132-41A8-832E-437344001261}" srcId="{874F4A5F-7012-47BF-931A-1C3571F1FB8C}" destId="{86485481-0726-4659-815C-8D7F51299274}" srcOrd="0" destOrd="0" parTransId="{B0CD1FAD-E485-42A5-8C5D-DFC65A6F57CB}" sibTransId="{21E99530-760D-447B-A5CB-DE78318D4FD2}"/>
    <dgm:cxn modelId="{27D1E2AA-F62A-4E4E-9B0A-1D85433FE9E7}" type="presOf" srcId="{BB14F75F-2E42-4B9D-8C11-0CABCAEC786B}" destId="{397E1C4A-DD12-490B-AC6E-CE08CC00A18E}" srcOrd="1" destOrd="0" presId="urn:microsoft.com/office/officeart/2005/8/layout/list1"/>
    <dgm:cxn modelId="{6C4A06AD-27E6-47B0-AE41-BD77B2822788}" type="presOf" srcId="{BB14F75F-2E42-4B9D-8C11-0CABCAEC786B}" destId="{D81B6F6D-E670-4D86-A18A-F3BE763EAB10}" srcOrd="0" destOrd="0" presId="urn:microsoft.com/office/officeart/2005/8/layout/list1"/>
    <dgm:cxn modelId="{6051D8C2-FD3F-43E8-A44A-384B590EC9DA}" srcId="{874F4A5F-7012-47BF-931A-1C3571F1FB8C}" destId="{B3571296-E190-4854-8DED-85D66EF85207}" srcOrd="1" destOrd="0" parTransId="{3D2DF71D-4AB9-4DD4-B1D5-04EA3C69069A}" sibTransId="{3A8AEFC7-7649-4355-A65F-1BE683D285D2}"/>
    <dgm:cxn modelId="{44ECB0DF-668D-4883-9086-F5FB631999C8}" type="presOf" srcId="{86485481-0726-4659-815C-8D7F51299274}" destId="{49592B2F-917C-4C9F-8F31-01B01CD78113}" srcOrd="0" destOrd="0" presId="urn:microsoft.com/office/officeart/2005/8/layout/list1"/>
    <dgm:cxn modelId="{B6D594E4-A0D4-498B-8BFF-640D49D8D2AE}" type="presOf" srcId="{874F4A5F-7012-47BF-931A-1C3571F1FB8C}" destId="{0691DD63-83CF-47FE-BD2C-5FC512192CF1}" srcOrd="0" destOrd="0" presId="urn:microsoft.com/office/officeart/2005/8/layout/list1"/>
    <dgm:cxn modelId="{02822C6E-8F17-4FB8-AF5E-6BE41456DBBA}" type="presParOf" srcId="{0691DD63-83CF-47FE-BD2C-5FC512192CF1}" destId="{AFCCE5BA-519C-4438-9967-F226C813F80E}" srcOrd="0" destOrd="0" presId="urn:microsoft.com/office/officeart/2005/8/layout/list1"/>
    <dgm:cxn modelId="{A78BCBEB-3C65-4B02-B16E-CF2CBEBB6335}" type="presParOf" srcId="{AFCCE5BA-519C-4438-9967-F226C813F80E}" destId="{49592B2F-917C-4C9F-8F31-01B01CD78113}" srcOrd="0" destOrd="0" presId="urn:microsoft.com/office/officeart/2005/8/layout/list1"/>
    <dgm:cxn modelId="{F41A574B-CA14-4E9A-B770-006644D1662A}" type="presParOf" srcId="{AFCCE5BA-519C-4438-9967-F226C813F80E}" destId="{27BF34C1-F45E-4AE9-B48B-68AB2828C5F5}" srcOrd="1" destOrd="0" presId="urn:microsoft.com/office/officeart/2005/8/layout/list1"/>
    <dgm:cxn modelId="{349F1228-6275-4DC9-B61F-849F2ED76871}" type="presParOf" srcId="{0691DD63-83CF-47FE-BD2C-5FC512192CF1}" destId="{5B30BFE0-BC32-4DC2-95D1-C5B0809F86CF}" srcOrd="1" destOrd="0" presId="urn:microsoft.com/office/officeart/2005/8/layout/list1"/>
    <dgm:cxn modelId="{F4657843-D127-4529-B2B7-3E234A5E6D97}" type="presParOf" srcId="{0691DD63-83CF-47FE-BD2C-5FC512192CF1}" destId="{21005E17-839B-44C0-B22E-CBB02ED4E1EE}" srcOrd="2" destOrd="0" presId="urn:microsoft.com/office/officeart/2005/8/layout/list1"/>
    <dgm:cxn modelId="{FDBBAD11-4342-4BA0-950C-2BBFCF81A223}" type="presParOf" srcId="{0691DD63-83CF-47FE-BD2C-5FC512192CF1}" destId="{55ED3D78-EBEF-40D5-B529-D7F77B9C282C}" srcOrd="3" destOrd="0" presId="urn:microsoft.com/office/officeart/2005/8/layout/list1"/>
    <dgm:cxn modelId="{EE1F1097-E1B0-433D-AF29-3A2C43DB4A10}" type="presParOf" srcId="{0691DD63-83CF-47FE-BD2C-5FC512192CF1}" destId="{B9EE1F37-3062-4958-A186-8784C170AD38}" srcOrd="4" destOrd="0" presId="urn:microsoft.com/office/officeart/2005/8/layout/list1"/>
    <dgm:cxn modelId="{1924875C-44D4-4133-8787-E8596F36BB30}" type="presParOf" srcId="{B9EE1F37-3062-4958-A186-8784C170AD38}" destId="{916F8420-A704-44E2-94F7-6657861A4756}" srcOrd="0" destOrd="0" presId="urn:microsoft.com/office/officeart/2005/8/layout/list1"/>
    <dgm:cxn modelId="{33B565A4-1676-42A8-9EFB-D1C00AFBBBE5}" type="presParOf" srcId="{B9EE1F37-3062-4958-A186-8784C170AD38}" destId="{4806A259-80A9-4063-B974-C481206D53E4}" srcOrd="1" destOrd="0" presId="urn:microsoft.com/office/officeart/2005/8/layout/list1"/>
    <dgm:cxn modelId="{4761DDB1-8516-418C-BADA-66A0D20B6865}" type="presParOf" srcId="{0691DD63-83CF-47FE-BD2C-5FC512192CF1}" destId="{7BBBF971-3DAC-4A79-9B32-F7352C0FDA42}" srcOrd="5" destOrd="0" presId="urn:microsoft.com/office/officeart/2005/8/layout/list1"/>
    <dgm:cxn modelId="{6845FE28-C559-41FB-8DF8-415A63A8E2DD}" type="presParOf" srcId="{0691DD63-83CF-47FE-BD2C-5FC512192CF1}" destId="{8F298DCC-AB83-4497-B168-1A0BE5EFC225}" srcOrd="6" destOrd="0" presId="urn:microsoft.com/office/officeart/2005/8/layout/list1"/>
    <dgm:cxn modelId="{1E396F7C-4721-4E88-86B5-A7FEEBA091E2}" type="presParOf" srcId="{0691DD63-83CF-47FE-BD2C-5FC512192CF1}" destId="{C3641D0E-BC3D-4806-8E12-C455AD8C4B25}" srcOrd="7" destOrd="0" presId="urn:microsoft.com/office/officeart/2005/8/layout/list1"/>
    <dgm:cxn modelId="{80AAE368-23B4-4A31-9007-C75A72AA09EB}" type="presParOf" srcId="{0691DD63-83CF-47FE-BD2C-5FC512192CF1}" destId="{23D06ECB-FC2B-4C67-9ADC-D4F31A2328D2}" srcOrd="8" destOrd="0" presId="urn:microsoft.com/office/officeart/2005/8/layout/list1"/>
    <dgm:cxn modelId="{A75F27A8-FCBB-47F6-8DB2-7F3C963A3268}" type="presParOf" srcId="{23D06ECB-FC2B-4C67-9ADC-D4F31A2328D2}" destId="{D81B6F6D-E670-4D86-A18A-F3BE763EAB10}" srcOrd="0" destOrd="0" presId="urn:microsoft.com/office/officeart/2005/8/layout/list1"/>
    <dgm:cxn modelId="{945F059B-489A-4C18-9F66-EEFE459E0F9C}" type="presParOf" srcId="{23D06ECB-FC2B-4C67-9ADC-D4F31A2328D2}" destId="{397E1C4A-DD12-490B-AC6E-CE08CC00A18E}" srcOrd="1" destOrd="0" presId="urn:microsoft.com/office/officeart/2005/8/layout/list1"/>
    <dgm:cxn modelId="{E3971B39-F8C4-4A6C-A5BD-C95CDEF43C6D}" type="presParOf" srcId="{0691DD63-83CF-47FE-BD2C-5FC512192CF1}" destId="{79C6712D-DE4B-4221-9A47-F28336A1E921}" srcOrd="9" destOrd="0" presId="urn:microsoft.com/office/officeart/2005/8/layout/list1"/>
    <dgm:cxn modelId="{03892FB4-A9FB-4C6E-875F-AF0CE0085E3F}" type="presParOf" srcId="{0691DD63-83CF-47FE-BD2C-5FC512192CF1}" destId="{AA0229D4-024B-419C-85D9-A1A3DA1F66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3DB30-A0FA-4B66-B5D0-45CB354BEECF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A225C-4AA8-4D52-A5FE-DBAF957ECA33}">
      <dgm:prSet phldrT="[Text]"/>
      <dgm:spPr/>
      <dgm:t>
        <a:bodyPr/>
        <a:lstStyle/>
        <a:p>
          <a:r>
            <a:rPr lang="en-US" altLang="en-US" b="1">
              <a:latin typeface="Calibri" panose="020F0502020204030204" pitchFamily="34" charset="0"/>
              <a:cs typeface="Calibri" panose="020F0502020204030204" pitchFamily="34" charset="0"/>
            </a:rPr>
            <a:t>[Dissolved CO2] rises more than [HCO3-] </a:t>
          </a:r>
          <a:endParaRPr lang="en-US" dirty="0"/>
        </a:p>
      </dgm:t>
    </dgm:pt>
    <dgm:pt modelId="{33D2C050-ED88-4556-885B-21559C3ECD98}" type="parTrans" cxnId="{B845A353-5294-4ECD-A6E8-E4DA81BD3DE5}">
      <dgm:prSet/>
      <dgm:spPr/>
      <dgm:t>
        <a:bodyPr/>
        <a:lstStyle/>
        <a:p>
          <a:endParaRPr lang="en-US"/>
        </a:p>
      </dgm:t>
    </dgm:pt>
    <dgm:pt modelId="{CEC13E81-D673-4C7E-94EE-D55C45A36D15}" type="sibTrans" cxnId="{B845A353-5294-4ECD-A6E8-E4DA81BD3DE5}">
      <dgm:prSet/>
      <dgm:spPr/>
      <dgm:t>
        <a:bodyPr/>
        <a:lstStyle/>
        <a:p>
          <a:endParaRPr lang="en-US"/>
        </a:p>
      </dgm:t>
    </dgm:pt>
    <dgm:pt modelId="{9F32F736-A0FB-4EC8-9D0B-8BDBDB630D17}">
      <dgm:prSet phldrT="[Text]"/>
      <dgm:spPr/>
      <dgm:t>
        <a:bodyPr/>
        <a:lstStyle/>
        <a:p>
          <a:r>
            <a:rPr lang="en-US" altLang="en-US" b="1" dirty="0"/>
            <a:t>↓ PH </a:t>
          </a:r>
          <a:r>
            <a:rPr kumimoji="0" lang="en-US" altLang="en-US" b="0" i="0" u="none" strike="noStrike" cap="none" spc="0" normalizeH="0" baseline="0" noProof="0" dirty="0">
              <a:ln/>
              <a:effectLst/>
              <a:highlight>
                <a:srgbClr val="FFFF00"/>
              </a:highlight>
              <a:uLnTx/>
              <a:uFillTx/>
              <a:latin typeface="Trebuchet MS"/>
              <a:ea typeface="+mn-ea"/>
              <a:cs typeface="+mn-cs"/>
            </a:rPr>
            <a:t>Respiratory Acidosis  </a:t>
          </a:r>
        </a:p>
        <a:p>
          <a:r>
            <a:rPr kumimoji="0" lang="en-US" altLang="en-US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→</a:t>
          </a:r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Enzymes denaturation </a:t>
          </a:r>
          <a:endParaRPr lang="en-US" dirty="0"/>
        </a:p>
      </dgm:t>
    </dgm:pt>
    <dgm:pt modelId="{3178D2A1-19F5-4DA2-BE16-C3DD876066AF}" type="parTrans" cxnId="{9EB9D04D-7E45-4485-B043-FC3B05AAAB3E}">
      <dgm:prSet/>
      <dgm:spPr/>
      <dgm:t>
        <a:bodyPr/>
        <a:lstStyle/>
        <a:p>
          <a:endParaRPr lang="en-US"/>
        </a:p>
      </dgm:t>
    </dgm:pt>
    <dgm:pt modelId="{7A202544-1071-4734-BF39-F4EEDC6C2ED5}" type="sibTrans" cxnId="{9EB9D04D-7E45-4485-B043-FC3B05AAAB3E}">
      <dgm:prSet/>
      <dgm:spPr/>
      <dgm:t>
        <a:bodyPr/>
        <a:lstStyle/>
        <a:p>
          <a:endParaRPr lang="en-US"/>
        </a:p>
      </dgm:t>
    </dgm:pt>
    <dgm:pt modelId="{22177667-0356-432E-B002-F3B0989DCC67}">
      <dgm:prSet phldrT="[Text]"/>
      <dgm:spPr/>
      <dgm:t>
        <a:bodyPr/>
        <a:lstStyle/>
        <a:p>
          <a:r>
            <a:rPr lang="en-US" altLang="en-US" b="1" dirty="0"/>
            <a:t>Restoring the ratio </a:t>
          </a:r>
        </a:p>
        <a:p>
          <a:r>
            <a:rPr lang="en-US" altLang="en-US" b="1" dirty="0"/>
            <a:t>[Dissolved CO2] /[ HCO3-]</a:t>
          </a:r>
          <a:endParaRPr lang="en-US" dirty="0"/>
        </a:p>
      </dgm:t>
    </dgm:pt>
    <dgm:pt modelId="{C8E53D65-759D-46CF-9B3C-3D823BB79B7D}" type="parTrans" cxnId="{E88F5D42-2D64-4D9F-90BF-75F99B399545}">
      <dgm:prSet/>
      <dgm:spPr/>
      <dgm:t>
        <a:bodyPr/>
        <a:lstStyle/>
        <a:p>
          <a:endParaRPr lang="en-US"/>
        </a:p>
      </dgm:t>
    </dgm:pt>
    <dgm:pt modelId="{A07E578A-174F-45D3-B30E-1E986F89656E}" type="sibTrans" cxnId="{E88F5D42-2D64-4D9F-90BF-75F99B399545}">
      <dgm:prSet/>
      <dgm:spPr/>
      <dgm:t>
        <a:bodyPr/>
        <a:lstStyle/>
        <a:p>
          <a:endParaRPr lang="en-US"/>
        </a:p>
      </dgm:t>
    </dgm:pt>
    <dgm:pt modelId="{47119475-5090-4E5B-92F7-A601199D9A1F}">
      <dgm:prSet phldrT="[Text]"/>
      <dgm:spPr/>
      <dgm:t>
        <a:bodyPr/>
        <a:lstStyle/>
        <a:p>
          <a:r>
            <a:rPr lang="en-US" b="1" dirty="0"/>
            <a:t>        PH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n-US" b="1" dirty="0"/>
            <a:t>normal </a:t>
          </a:r>
        </a:p>
        <a:p>
          <a:r>
            <a:rPr lang="en-US" b="1" dirty="0">
              <a:highlight>
                <a:srgbClr val="FFFF00"/>
              </a:highlight>
            </a:rPr>
            <a:t>Compensated </a:t>
          </a:r>
          <a:r>
            <a:rPr lang="en-US" altLang="en-US" b="1" dirty="0">
              <a:highlight>
                <a:srgbClr val="FFFF00"/>
              </a:highlight>
            </a:rPr>
            <a:t>respiratory acidosis </a:t>
          </a:r>
          <a:endParaRPr lang="en-US" dirty="0">
            <a:highlight>
              <a:srgbClr val="FFFF00"/>
            </a:highlight>
          </a:endParaRPr>
        </a:p>
      </dgm:t>
    </dgm:pt>
    <dgm:pt modelId="{182C3E94-19D5-49DC-A316-411E49F8326B}" type="parTrans" cxnId="{BBC796BB-43E3-423C-A53F-C656BA0051F7}">
      <dgm:prSet/>
      <dgm:spPr/>
      <dgm:t>
        <a:bodyPr/>
        <a:lstStyle/>
        <a:p>
          <a:endParaRPr lang="en-US"/>
        </a:p>
      </dgm:t>
    </dgm:pt>
    <dgm:pt modelId="{D1CFE38C-060F-45E3-9398-F8078E80A9A4}" type="sibTrans" cxnId="{BBC796BB-43E3-423C-A53F-C656BA0051F7}">
      <dgm:prSet/>
      <dgm:spPr/>
      <dgm:t>
        <a:bodyPr/>
        <a:lstStyle/>
        <a:p>
          <a:endParaRPr lang="en-US"/>
        </a:p>
      </dgm:t>
    </dgm:pt>
    <dgm:pt modelId="{E64E99B9-82D3-40A7-9B52-37154D76753B}">
      <dgm:prSet phldrT="[Text]" phldr="1"/>
      <dgm:spPr/>
      <dgm:t>
        <a:bodyPr/>
        <a:lstStyle/>
        <a:p>
          <a:endParaRPr lang="en-US"/>
        </a:p>
      </dgm:t>
    </dgm:pt>
    <dgm:pt modelId="{3906EEC9-4747-40D9-ABAB-394AFE929C93}" type="parTrans" cxnId="{410D8CA1-BC4A-48C2-A3FA-828FD9094EA6}">
      <dgm:prSet/>
      <dgm:spPr/>
      <dgm:t>
        <a:bodyPr/>
        <a:lstStyle/>
        <a:p>
          <a:endParaRPr lang="en-US"/>
        </a:p>
      </dgm:t>
    </dgm:pt>
    <dgm:pt modelId="{318CD0B4-2C77-46B2-AF77-DD975B334AFD}" type="sibTrans" cxnId="{410D8CA1-BC4A-48C2-A3FA-828FD9094EA6}">
      <dgm:prSet/>
      <dgm:spPr/>
      <dgm:t>
        <a:bodyPr/>
        <a:lstStyle/>
        <a:p>
          <a:endParaRPr lang="en-US"/>
        </a:p>
      </dgm:t>
    </dgm:pt>
    <dgm:pt modelId="{371D4CC3-ED05-4EC3-89DC-19088B83646A}">
      <dgm:prSet custT="1"/>
      <dgm:spPr/>
      <dgm:t>
        <a:bodyPr/>
        <a:lstStyle/>
        <a:p>
          <a:r>
            <a:rPr lang="en-US" sz="2000"/>
            <a:t>If this condition persists</a:t>
          </a:r>
        </a:p>
        <a:p>
          <a:r>
            <a:rPr lang="en-US" altLang="en-US" sz="2400" b="1"/>
            <a:t>The kidney response by↓  excretion of HCO3</a:t>
          </a:r>
          <a:endParaRPr lang="en-US" sz="2400" dirty="0"/>
        </a:p>
      </dgm:t>
    </dgm:pt>
    <dgm:pt modelId="{8B645AD7-F80C-48BC-8FD3-BA5B5FC8B269}" type="parTrans" cxnId="{E9DB0879-2206-43EE-AE44-F5E83BC31435}">
      <dgm:prSet/>
      <dgm:spPr/>
      <dgm:t>
        <a:bodyPr/>
        <a:lstStyle/>
        <a:p>
          <a:endParaRPr lang="en-US"/>
        </a:p>
      </dgm:t>
    </dgm:pt>
    <dgm:pt modelId="{FFD0AC45-9128-4B58-ACE7-84B43B3BF3FE}" type="sibTrans" cxnId="{E9DB0879-2206-43EE-AE44-F5E83BC31435}">
      <dgm:prSet/>
      <dgm:spPr/>
      <dgm:t>
        <a:bodyPr/>
        <a:lstStyle/>
        <a:p>
          <a:endParaRPr lang="en-US"/>
        </a:p>
      </dgm:t>
    </dgm:pt>
    <dgm:pt modelId="{DE786BF4-35C4-420E-A592-A72757334C37}" type="pres">
      <dgm:prSet presAssocID="{C0F3DB30-A0FA-4B66-B5D0-45CB354BEECF}" presName="outerComposite" presStyleCnt="0">
        <dgm:presLayoutVars>
          <dgm:chMax val="5"/>
          <dgm:dir/>
          <dgm:resizeHandles val="exact"/>
        </dgm:presLayoutVars>
      </dgm:prSet>
      <dgm:spPr/>
    </dgm:pt>
    <dgm:pt modelId="{9095BCB8-B115-48FA-9333-C8675B362F0C}" type="pres">
      <dgm:prSet presAssocID="{C0F3DB30-A0FA-4B66-B5D0-45CB354BEECF}" presName="dummyMaxCanvas" presStyleCnt="0">
        <dgm:presLayoutVars/>
      </dgm:prSet>
      <dgm:spPr/>
    </dgm:pt>
    <dgm:pt modelId="{7BF91DBE-DE26-4F7D-9807-84692F0DD134}" type="pres">
      <dgm:prSet presAssocID="{C0F3DB30-A0FA-4B66-B5D0-45CB354BEECF}" presName="FiveNodes_1" presStyleLbl="node1" presStyleIdx="0" presStyleCnt="5">
        <dgm:presLayoutVars>
          <dgm:bulletEnabled val="1"/>
        </dgm:presLayoutVars>
      </dgm:prSet>
      <dgm:spPr/>
    </dgm:pt>
    <dgm:pt modelId="{E96D4A82-A677-42A5-B739-62425D55210C}" type="pres">
      <dgm:prSet presAssocID="{C0F3DB30-A0FA-4B66-B5D0-45CB354BEECF}" presName="FiveNodes_2" presStyleLbl="node1" presStyleIdx="1" presStyleCnt="5">
        <dgm:presLayoutVars>
          <dgm:bulletEnabled val="1"/>
        </dgm:presLayoutVars>
      </dgm:prSet>
      <dgm:spPr/>
    </dgm:pt>
    <dgm:pt modelId="{C487EB87-4589-4FF7-8EBB-781CED250D9B}" type="pres">
      <dgm:prSet presAssocID="{C0F3DB30-A0FA-4B66-B5D0-45CB354BEECF}" presName="FiveNodes_3" presStyleLbl="node1" presStyleIdx="2" presStyleCnt="5">
        <dgm:presLayoutVars>
          <dgm:bulletEnabled val="1"/>
        </dgm:presLayoutVars>
      </dgm:prSet>
      <dgm:spPr/>
    </dgm:pt>
    <dgm:pt modelId="{39895AEC-6981-4D52-A927-D9747D9E9185}" type="pres">
      <dgm:prSet presAssocID="{C0F3DB30-A0FA-4B66-B5D0-45CB354BEECF}" presName="FiveNodes_4" presStyleLbl="node1" presStyleIdx="3" presStyleCnt="5">
        <dgm:presLayoutVars>
          <dgm:bulletEnabled val="1"/>
        </dgm:presLayoutVars>
      </dgm:prSet>
      <dgm:spPr/>
    </dgm:pt>
    <dgm:pt modelId="{B8DB90E0-6739-492F-8791-9E57BBE5F298}" type="pres">
      <dgm:prSet presAssocID="{C0F3DB30-A0FA-4B66-B5D0-45CB354BEECF}" presName="FiveNodes_5" presStyleLbl="node1" presStyleIdx="4" presStyleCnt="5">
        <dgm:presLayoutVars>
          <dgm:bulletEnabled val="1"/>
        </dgm:presLayoutVars>
      </dgm:prSet>
      <dgm:spPr/>
    </dgm:pt>
    <dgm:pt modelId="{7D7112EF-721E-4F47-875A-EAB72B9D89B8}" type="pres">
      <dgm:prSet presAssocID="{C0F3DB30-A0FA-4B66-B5D0-45CB354BEECF}" presName="FiveConn_1-2" presStyleLbl="fgAccFollowNode1" presStyleIdx="0" presStyleCnt="4">
        <dgm:presLayoutVars>
          <dgm:bulletEnabled val="1"/>
        </dgm:presLayoutVars>
      </dgm:prSet>
      <dgm:spPr/>
    </dgm:pt>
    <dgm:pt modelId="{0E7A8C3C-9431-4FC9-89C5-B119581AAE3E}" type="pres">
      <dgm:prSet presAssocID="{C0F3DB30-A0FA-4B66-B5D0-45CB354BEECF}" presName="FiveConn_2-3" presStyleLbl="fgAccFollowNode1" presStyleIdx="1" presStyleCnt="4">
        <dgm:presLayoutVars>
          <dgm:bulletEnabled val="1"/>
        </dgm:presLayoutVars>
      </dgm:prSet>
      <dgm:spPr/>
    </dgm:pt>
    <dgm:pt modelId="{3B76C2DC-133E-4183-843A-F0F49B7CBAA8}" type="pres">
      <dgm:prSet presAssocID="{C0F3DB30-A0FA-4B66-B5D0-45CB354BEECF}" presName="FiveConn_3-4" presStyleLbl="fgAccFollowNode1" presStyleIdx="2" presStyleCnt="4">
        <dgm:presLayoutVars>
          <dgm:bulletEnabled val="1"/>
        </dgm:presLayoutVars>
      </dgm:prSet>
      <dgm:spPr/>
    </dgm:pt>
    <dgm:pt modelId="{393CEA24-F14B-487E-9CE1-3341877FCBA5}" type="pres">
      <dgm:prSet presAssocID="{C0F3DB30-A0FA-4B66-B5D0-45CB354BEECF}" presName="FiveConn_4-5" presStyleLbl="fgAccFollowNode1" presStyleIdx="3" presStyleCnt="4">
        <dgm:presLayoutVars>
          <dgm:bulletEnabled val="1"/>
        </dgm:presLayoutVars>
      </dgm:prSet>
      <dgm:spPr/>
    </dgm:pt>
    <dgm:pt modelId="{3CC1B1C5-2502-4236-AAD3-CE30E253FD7F}" type="pres">
      <dgm:prSet presAssocID="{C0F3DB30-A0FA-4B66-B5D0-45CB354BEECF}" presName="FiveNodes_1_text" presStyleLbl="node1" presStyleIdx="4" presStyleCnt="5">
        <dgm:presLayoutVars>
          <dgm:bulletEnabled val="1"/>
        </dgm:presLayoutVars>
      </dgm:prSet>
      <dgm:spPr/>
    </dgm:pt>
    <dgm:pt modelId="{BD2A3B60-1C8E-4E1C-98B4-48A7A847FA91}" type="pres">
      <dgm:prSet presAssocID="{C0F3DB30-A0FA-4B66-B5D0-45CB354BEECF}" presName="FiveNodes_2_text" presStyleLbl="node1" presStyleIdx="4" presStyleCnt="5">
        <dgm:presLayoutVars>
          <dgm:bulletEnabled val="1"/>
        </dgm:presLayoutVars>
      </dgm:prSet>
      <dgm:spPr/>
    </dgm:pt>
    <dgm:pt modelId="{C0EC81A3-F820-4604-9DD1-25555BE4D07D}" type="pres">
      <dgm:prSet presAssocID="{C0F3DB30-A0FA-4B66-B5D0-45CB354BEECF}" presName="FiveNodes_3_text" presStyleLbl="node1" presStyleIdx="4" presStyleCnt="5">
        <dgm:presLayoutVars>
          <dgm:bulletEnabled val="1"/>
        </dgm:presLayoutVars>
      </dgm:prSet>
      <dgm:spPr/>
    </dgm:pt>
    <dgm:pt modelId="{5EC78639-E866-4A55-85E5-5FCE53CB2CC9}" type="pres">
      <dgm:prSet presAssocID="{C0F3DB30-A0FA-4B66-B5D0-45CB354BEECF}" presName="FiveNodes_4_text" presStyleLbl="node1" presStyleIdx="4" presStyleCnt="5">
        <dgm:presLayoutVars>
          <dgm:bulletEnabled val="1"/>
        </dgm:presLayoutVars>
      </dgm:prSet>
      <dgm:spPr/>
    </dgm:pt>
    <dgm:pt modelId="{83DC0190-0E95-4CEC-BBE4-B535C9E9ECC7}" type="pres">
      <dgm:prSet presAssocID="{C0F3DB30-A0FA-4B66-B5D0-45CB354BEEC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EE02C05-72B5-4416-B0BF-F72B758F59E4}" type="presOf" srcId="{CEC13E81-D673-4C7E-94EE-D55C45A36D15}" destId="{7D7112EF-721E-4F47-875A-EAB72B9D89B8}" srcOrd="0" destOrd="0" presId="urn:microsoft.com/office/officeart/2005/8/layout/vProcess5"/>
    <dgm:cxn modelId="{B0E8C716-4168-4F9F-9663-F45998163506}" type="presOf" srcId="{9F32F736-A0FB-4EC8-9D0B-8BDBDB630D17}" destId="{BD2A3B60-1C8E-4E1C-98B4-48A7A847FA91}" srcOrd="1" destOrd="0" presId="urn:microsoft.com/office/officeart/2005/8/layout/vProcess5"/>
    <dgm:cxn modelId="{8278A55B-26AE-4798-8276-6D74D2DDB295}" type="presOf" srcId="{FFD0AC45-9128-4B58-ACE7-84B43B3BF3FE}" destId="{3B76C2DC-133E-4183-843A-F0F49B7CBAA8}" srcOrd="0" destOrd="0" presId="urn:microsoft.com/office/officeart/2005/8/layout/vProcess5"/>
    <dgm:cxn modelId="{E88F5D42-2D64-4D9F-90BF-75F99B399545}" srcId="{C0F3DB30-A0FA-4B66-B5D0-45CB354BEECF}" destId="{22177667-0356-432E-B002-F3B0989DCC67}" srcOrd="3" destOrd="0" parTransId="{C8E53D65-759D-46CF-9B3C-3D823BB79B7D}" sibTransId="{A07E578A-174F-45D3-B30E-1E986F89656E}"/>
    <dgm:cxn modelId="{68091F67-4E36-4ECD-9619-E143523C9577}" type="presOf" srcId="{7A202544-1071-4734-BF39-F4EEDC6C2ED5}" destId="{0E7A8C3C-9431-4FC9-89C5-B119581AAE3E}" srcOrd="0" destOrd="0" presId="urn:microsoft.com/office/officeart/2005/8/layout/vProcess5"/>
    <dgm:cxn modelId="{9EB9D04D-7E45-4485-B043-FC3B05AAAB3E}" srcId="{C0F3DB30-A0FA-4B66-B5D0-45CB354BEECF}" destId="{9F32F736-A0FB-4EC8-9D0B-8BDBDB630D17}" srcOrd="1" destOrd="0" parTransId="{3178D2A1-19F5-4DA2-BE16-C3DD876066AF}" sibTransId="{7A202544-1071-4734-BF39-F4EEDC6C2ED5}"/>
    <dgm:cxn modelId="{529EFA6D-290B-4952-B823-E0CDE8B60DFE}" type="presOf" srcId="{A3BA225C-4AA8-4D52-A5FE-DBAF957ECA33}" destId="{3CC1B1C5-2502-4236-AAD3-CE30E253FD7F}" srcOrd="1" destOrd="0" presId="urn:microsoft.com/office/officeart/2005/8/layout/vProcess5"/>
    <dgm:cxn modelId="{B845A353-5294-4ECD-A6E8-E4DA81BD3DE5}" srcId="{C0F3DB30-A0FA-4B66-B5D0-45CB354BEECF}" destId="{A3BA225C-4AA8-4D52-A5FE-DBAF957ECA33}" srcOrd="0" destOrd="0" parTransId="{33D2C050-ED88-4556-885B-21559C3ECD98}" sibTransId="{CEC13E81-D673-4C7E-94EE-D55C45A36D15}"/>
    <dgm:cxn modelId="{5B0A7256-F652-445B-8E19-6792B27AF8BD}" type="presOf" srcId="{371D4CC3-ED05-4EC3-89DC-19088B83646A}" destId="{C487EB87-4589-4FF7-8EBB-781CED250D9B}" srcOrd="0" destOrd="0" presId="urn:microsoft.com/office/officeart/2005/8/layout/vProcess5"/>
    <dgm:cxn modelId="{CED2B258-3709-4329-BD5E-F5C1639D73EE}" type="presOf" srcId="{C0F3DB30-A0FA-4B66-B5D0-45CB354BEECF}" destId="{DE786BF4-35C4-420E-A592-A72757334C37}" srcOrd="0" destOrd="0" presId="urn:microsoft.com/office/officeart/2005/8/layout/vProcess5"/>
    <dgm:cxn modelId="{E9DB0879-2206-43EE-AE44-F5E83BC31435}" srcId="{C0F3DB30-A0FA-4B66-B5D0-45CB354BEECF}" destId="{371D4CC3-ED05-4EC3-89DC-19088B83646A}" srcOrd="2" destOrd="0" parTransId="{8B645AD7-F80C-48BC-8FD3-BA5B5FC8B269}" sibTransId="{FFD0AC45-9128-4B58-ACE7-84B43B3BF3FE}"/>
    <dgm:cxn modelId="{29F6267A-0CD5-42B7-BD72-F627CB4AB1F3}" type="presOf" srcId="{9F32F736-A0FB-4EC8-9D0B-8BDBDB630D17}" destId="{E96D4A82-A677-42A5-B739-62425D55210C}" srcOrd="0" destOrd="0" presId="urn:microsoft.com/office/officeart/2005/8/layout/vProcess5"/>
    <dgm:cxn modelId="{BEB1B987-EA6C-414C-8C47-E7452DE903FB}" type="presOf" srcId="{A07E578A-174F-45D3-B30E-1E986F89656E}" destId="{393CEA24-F14B-487E-9CE1-3341877FCBA5}" srcOrd="0" destOrd="0" presId="urn:microsoft.com/office/officeart/2005/8/layout/vProcess5"/>
    <dgm:cxn modelId="{8BAEB088-8645-4148-9395-59566D200F95}" type="presOf" srcId="{22177667-0356-432E-B002-F3B0989DCC67}" destId="{5EC78639-E866-4A55-85E5-5FCE53CB2CC9}" srcOrd="1" destOrd="0" presId="urn:microsoft.com/office/officeart/2005/8/layout/vProcess5"/>
    <dgm:cxn modelId="{504D629D-E891-4731-9D37-A274CBD8D6F2}" type="presOf" srcId="{371D4CC3-ED05-4EC3-89DC-19088B83646A}" destId="{C0EC81A3-F820-4604-9DD1-25555BE4D07D}" srcOrd="1" destOrd="0" presId="urn:microsoft.com/office/officeart/2005/8/layout/vProcess5"/>
    <dgm:cxn modelId="{410D8CA1-BC4A-48C2-A3FA-828FD9094EA6}" srcId="{C0F3DB30-A0FA-4B66-B5D0-45CB354BEECF}" destId="{E64E99B9-82D3-40A7-9B52-37154D76753B}" srcOrd="5" destOrd="0" parTransId="{3906EEC9-4747-40D9-ABAB-394AFE929C93}" sibTransId="{318CD0B4-2C77-46B2-AF77-DD975B334AFD}"/>
    <dgm:cxn modelId="{AFB8ADA6-7651-46CA-A5B6-1C62917A6797}" type="presOf" srcId="{47119475-5090-4E5B-92F7-A601199D9A1F}" destId="{B8DB90E0-6739-492F-8791-9E57BBE5F298}" srcOrd="0" destOrd="0" presId="urn:microsoft.com/office/officeart/2005/8/layout/vProcess5"/>
    <dgm:cxn modelId="{14C359A9-1915-4E35-8CA2-93AE62F29CDC}" type="presOf" srcId="{A3BA225C-4AA8-4D52-A5FE-DBAF957ECA33}" destId="{7BF91DBE-DE26-4F7D-9807-84692F0DD134}" srcOrd="0" destOrd="0" presId="urn:microsoft.com/office/officeart/2005/8/layout/vProcess5"/>
    <dgm:cxn modelId="{9D2846B6-93F2-4869-83EF-C82616217D12}" type="presOf" srcId="{22177667-0356-432E-B002-F3B0989DCC67}" destId="{39895AEC-6981-4D52-A927-D9747D9E9185}" srcOrd="0" destOrd="0" presId="urn:microsoft.com/office/officeart/2005/8/layout/vProcess5"/>
    <dgm:cxn modelId="{BD7340BB-FBF8-4D82-822A-B393D233131F}" type="presOf" srcId="{47119475-5090-4E5B-92F7-A601199D9A1F}" destId="{83DC0190-0E95-4CEC-BBE4-B535C9E9ECC7}" srcOrd="1" destOrd="0" presId="urn:microsoft.com/office/officeart/2005/8/layout/vProcess5"/>
    <dgm:cxn modelId="{BBC796BB-43E3-423C-A53F-C656BA0051F7}" srcId="{C0F3DB30-A0FA-4B66-B5D0-45CB354BEECF}" destId="{47119475-5090-4E5B-92F7-A601199D9A1F}" srcOrd="4" destOrd="0" parTransId="{182C3E94-19D5-49DC-A316-411E49F8326B}" sibTransId="{D1CFE38C-060F-45E3-9398-F8078E80A9A4}"/>
    <dgm:cxn modelId="{655B8A54-6A0B-4A7F-B8CA-705735C0A1D0}" type="presParOf" srcId="{DE786BF4-35C4-420E-A592-A72757334C37}" destId="{9095BCB8-B115-48FA-9333-C8675B362F0C}" srcOrd="0" destOrd="0" presId="urn:microsoft.com/office/officeart/2005/8/layout/vProcess5"/>
    <dgm:cxn modelId="{9ADFDDC5-91FB-43A8-A2E8-44C198C839B1}" type="presParOf" srcId="{DE786BF4-35C4-420E-A592-A72757334C37}" destId="{7BF91DBE-DE26-4F7D-9807-84692F0DD134}" srcOrd="1" destOrd="0" presId="urn:microsoft.com/office/officeart/2005/8/layout/vProcess5"/>
    <dgm:cxn modelId="{39FC601B-4605-455B-AF17-D158D9ABD638}" type="presParOf" srcId="{DE786BF4-35C4-420E-A592-A72757334C37}" destId="{E96D4A82-A677-42A5-B739-62425D55210C}" srcOrd="2" destOrd="0" presId="urn:microsoft.com/office/officeart/2005/8/layout/vProcess5"/>
    <dgm:cxn modelId="{0B18C321-1564-45C4-88A3-95C81180F5BD}" type="presParOf" srcId="{DE786BF4-35C4-420E-A592-A72757334C37}" destId="{C487EB87-4589-4FF7-8EBB-781CED250D9B}" srcOrd="3" destOrd="0" presId="urn:microsoft.com/office/officeart/2005/8/layout/vProcess5"/>
    <dgm:cxn modelId="{7890653C-0855-429E-B89F-DA31A55FD06D}" type="presParOf" srcId="{DE786BF4-35C4-420E-A592-A72757334C37}" destId="{39895AEC-6981-4D52-A927-D9747D9E9185}" srcOrd="4" destOrd="0" presId="urn:microsoft.com/office/officeart/2005/8/layout/vProcess5"/>
    <dgm:cxn modelId="{AEA63CFC-AF57-44E8-97A2-3AE66A7A745E}" type="presParOf" srcId="{DE786BF4-35C4-420E-A592-A72757334C37}" destId="{B8DB90E0-6739-492F-8791-9E57BBE5F298}" srcOrd="5" destOrd="0" presId="urn:microsoft.com/office/officeart/2005/8/layout/vProcess5"/>
    <dgm:cxn modelId="{2442EFB6-EE01-4362-BE14-EFF204E75013}" type="presParOf" srcId="{DE786BF4-35C4-420E-A592-A72757334C37}" destId="{7D7112EF-721E-4F47-875A-EAB72B9D89B8}" srcOrd="6" destOrd="0" presId="urn:microsoft.com/office/officeart/2005/8/layout/vProcess5"/>
    <dgm:cxn modelId="{F6C3C591-8A87-449A-A4A5-217DE6421CCB}" type="presParOf" srcId="{DE786BF4-35C4-420E-A592-A72757334C37}" destId="{0E7A8C3C-9431-4FC9-89C5-B119581AAE3E}" srcOrd="7" destOrd="0" presId="urn:microsoft.com/office/officeart/2005/8/layout/vProcess5"/>
    <dgm:cxn modelId="{6FDE8C86-6D6F-4BC5-9F4F-0C6E8CC751D8}" type="presParOf" srcId="{DE786BF4-35C4-420E-A592-A72757334C37}" destId="{3B76C2DC-133E-4183-843A-F0F49B7CBAA8}" srcOrd="8" destOrd="0" presId="urn:microsoft.com/office/officeart/2005/8/layout/vProcess5"/>
    <dgm:cxn modelId="{44753496-0A03-4C23-8FF3-CF304EF23640}" type="presParOf" srcId="{DE786BF4-35C4-420E-A592-A72757334C37}" destId="{393CEA24-F14B-487E-9CE1-3341877FCBA5}" srcOrd="9" destOrd="0" presId="urn:microsoft.com/office/officeart/2005/8/layout/vProcess5"/>
    <dgm:cxn modelId="{0DEF6D36-A900-47AA-86E4-13CBD380D25A}" type="presParOf" srcId="{DE786BF4-35C4-420E-A592-A72757334C37}" destId="{3CC1B1C5-2502-4236-AAD3-CE30E253FD7F}" srcOrd="10" destOrd="0" presId="urn:microsoft.com/office/officeart/2005/8/layout/vProcess5"/>
    <dgm:cxn modelId="{0F29E912-28C5-40F0-BEDD-D031723016CD}" type="presParOf" srcId="{DE786BF4-35C4-420E-A592-A72757334C37}" destId="{BD2A3B60-1C8E-4E1C-98B4-48A7A847FA91}" srcOrd="11" destOrd="0" presId="urn:microsoft.com/office/officeart/2005/8/layout/vProcess5"/>
    <dgm:cxn modelId="{62661D38-45A5-4F2D-A6B5-E2946BA95A3E}" type="presParOf" srcId="{DE786BF4-35C4-420E-A592-A72757334C37}" destId="{C0EC81A3-F820-4604-9DD1-25555BE4D07D}" srcOrd="12" destOrd="0" presId="urn:microsoft.com/office/officeart/2005/8/layout/vProcess5"/>
    <dgm:cxn modelId="{682BE355-E17A-4286-9FE3-9262FEBA469C}" type="presParOf" srcId="{DE786BF4-35C4-420E-A592-A72757334C37}" destId="{5EC78639-E866-4A55-85E5-5FCE53CB2CC9}" srcOrd="13" destOrd="0" presId="urn:microsoft.com/office/officeart/2005/8/layout/vProcess5"/>
    <dgm:cxn modelId="{88407088-640A-44EB-A9D7-21DB9A107BBA}" type="presParOf" srcId="{DE786BF4-35C4-420E-A592-A72757334C37}" destId="{83DC0190-0E95-4CEC-BBE4-B535C9E9EC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F3DB30-A0FA-4B66-B5D0-45CB354BEECF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A225C-4AA8-4D52-A5FE-DBAF957ECA33}">
      <dgm:prSet phldrT="[Text]" custT="1"/>
      <dgm:spPr/>
      <dgm:t>
        <a:bodyPr/>
        <a:lstStyle/>
        <a:p>
          <a:r>
            <a:rPr lang="en-US" alt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[Dissolved CO2] decrease</a:t>
          </a:r>
          <a:endParaRPr lang="en-US" sz="2400" dirty="0"/>
        </a:p>
      </dgm:t>
    </dgm:pt>
    <dgm:pt modelId="{33D2C050-ED88-4556-885B-21559C3ECD98}" type="parTrans" cxnId="{B845A353-5294-4ECD-A6E8-E4DA81BD3DE5}">
      <dgm:prSet/>
      <dgm:spPr/>
      <dgm:t>
        <a:bodyPr/>
        <a:lstStyle/>
        <a:p>
          <a:endParaRPr lang="en-US"/>
        </a:p>
      </dgm:t>
    </dgm:pt>
    <dgm:pt modelId="{CEC13E81-D673-4C7E-94EE-D55C45A36D15}" type="sibTrans" cxnId="{B845A353-5294-4ECD-A6E8-E4DA81BD3DE5}">
      <dgm:prSet/>
      <dgm:spPr/>
      <dgm:t>
        <a:bodyPr/>
        <a:lstStyle/>
        <a:p>
          <a:endParaRPr lang="en-US"/>
        </a:p>
      </dgm:t>
    </dgm:pt>
    <dgm:pt modelId="{9F32F736-A0FB-4EC8-9D0B-8BDBDB630D17}">
      <dgm:prSet phldrT="[Text]"/>
      <dgm:spPr/>
      <dgm:t>
        <a:bodyPr/>
        <a:lstStyle/>
        <a:p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b="1" dirty="0"/>
            <a:t> PH </a:t>
          </a:r>
          <a:r>
            <a:rPr kumimoji="0" lang="en-US" altLang="en-US" b="0" i="0" u="none" strike="noStrike" cap="none" spc="0" normalizeH="0" baseline="0" noProof="0" dirty="0">
              <a:ln/>
              <a:effectLst/>
              <a:highlight>
                <a:srgbClr val="FFFF00"/>
              </a:highlight>
              <a:uLnTx/>
              <a:uFillTx/>
              <a:latin typeface="Trebuchet MS"/>
              <a:ea typeface="+mn-ea"/>
              <a:cs typeface="+mn-cs"/>
            </a:rPr>
            <a:t>Respiratory Alkalosis  </a:t>
          </a:r>
        </a:p>
        <a:p>
          <a:r>
            <a:rPr kumimoji="0" lang="en-US" altLang="en-US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→</a:t>
          </a:r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Tetany</a:t>
          </a:r>
          <a:endParaRPr lang="en-US" dirty="0"/>
        </a:p>
      </dgm:t>
    </dgm:pt>
    <dgm:pt modelId="{3178D2A1-19F5-4DA2-BE16-C3DD876066AF}" type="parTrans" cxnId="{9EB9D04D-7E45-4485-B043-FC3B05AAAB3E}">
      <dgm:prSet/>
      <dgm:spPr/>
      <dgm:t>
        <a:bodyPr/>
        <a:lstStyle/>
        <a:p>
          <a:endParaRPr lang="en-US"/>
        </a:p>
      </dgm:t>
    </dgm:pt>
    <dgm:pt modelId="{7A202544-1071-4734-BF39-F4EEDC6C2ED5}" type="sibTrans" cxnId="{9EB9D04D-7E45-4485-B043-FC3B05AAAB3E}">
      <dgm:prSet/>
      <dgm:spPr/>
      <dgm:t>
        <a:bodyPr/>
        <a:lstStyle/>
        <a:p>
          <a:endParaRPr lang="en-US"/>
        </a:p>
      </dgm:t>
    </dgm:pt>
    <dgm:pt modelId="{22177667-0356-432E-B002-F3B0989DCC67}">
      <dgm:prSet phldrT="[Text]" custT="1"/>
      <dgm:spPr/>
      <dgm:t>
        <a:bodyPr/>
        <a:lstStyle/>
        <a:p>
          <a:r>
            <a:rPr lang="en-US" altLang="en-US" sz="2400" b="1" dirty="0"/>
            <a:t>Restoring the ratio </a:t>
          </a:r>
        </a:p>
        <a:p>
          <a:r>
            <a:rPr lang="en-US" altLang="en-US" sz="2400" b="1" dirty="0"/>
            <a:t>[Dissolved CO2] /[ HCO3-]</a:t>
          </a:r>
          <a:endParaRPr lang="en-US" sz="2400" dirty="0"/>
        </a:p>
      </dgm:t>
    </dgm:pt>
    <dgm:pt modelId="{C8E53D65-759D-46CF-9B3C-3D823BB79B7D}" type="parTrans" cxnId="{E88F5D42-2D64-4D9F-90BF-75F99B399545}">
      <dgm:prSet/>
      <dgm:spPr/>
      <dgm:t>
        <a:bodyPr/>
        <a:lstStyle/>
        <a:p>
          <a:endParaRPr lang="en-US"/>
        </a:p>
      </dgm:t>
    </dgm:pt>
    <dgm:pt modelId="{A07E578A-174F-45D3-B30E-1E986F89656E}" type="sibTrans" cxnId="{E88F5D42-2D64-4D9F-90BF-75F99B399545}">
      <dgm:prSet/>
      <dgm:spPr/>
      <dgm:t>
        <a:bodyPr/>
        <a:lstStyle/>
        <a:p>
          <a:endParaRPr lang="en-US"/>
        </a:p>
      </dgm:t>
    </dgm:pt>
    <dgm:pt modelId="{47119475-5090-4E5B-92F7-A601199D9A1F}">
      <dgm:prSet phldrT="[Text]" custT="1"/>
      <dgm:spPr/>
      <dgm:t>
        <a:bodyPr/>
        <a:lstStyle/>
        <a:p>
          <a:r>
            <a:rPr lang="en-US" sz="2400" b="1" dirty="0"/>
            <a:t>        PH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n-US" sz="2400" b="1" dirty="0"/>
            <a:t>normal </a:t>
          </a:r>
          <a:r>
            <a:rPr lang="en-US" sz="2400" b="1" dirty="0">
              <a:solidFill>
                <a:schemeClr val="tx1"/>
              </a:solidFill>
            </a:rPr>
            <a:t>but buffer base          (</a:t>
          </a:r>
          <a:r>
            <a:rPr lang="en-US" altLang="en-US" sz="2400" b="1" dirty="0"/>
            <a:t>[ HCO3-])</a:t>
          </a:r>
          <a:r>
            <a:rPr lang="en-US" sz="2400" b="1" dirty="0">
              <a:solidFill>
                <a:schemeClr val="tx1"/>
              </a:solidFill>
            </a:rPr>
            <a:t> concentration  is reduced </a:t>
          </a:r>
        </a:p>
        <a:p>
          <a:r>
            <a:rPr lang="en-US" sz="2400" b="1" dirty="0">
              <a:highlight>
                <a:srgbClr val="FFFF00"/>
              </a:highlight>
            </a:rPr>
            <a:t>Compensated </a:t>
          </a:r>
          <a:r>
            <a:rPr lang="en-US" altLang="en-US" sz="2400" b="1" dirty="0">
              <a:highlight>
                <a:srgbClr val="FFFF00"/>
              </a:highlight>
            </a:rPr>
            <a:t>respiratory alkalosis </a:t>
          </a:r>
          <a:endParaRPr lang="en-US" sz="2400" dirty="0">
            <a:highlight>
              <a:srgbClr val="FFFF00"/>
            </a:highlight>
          </a:endParaRPr>
        </a:p>
      </dgm:t>
    </dgm:pt>
    <dgm:pt modelId="{182C3E94-19D5-49DC-A316-411E49F8326B}" type="parTrans" cxnId="{BBC796BB-43E3-423C-A53F-C656BA0051F7}">
      <dgm:prSet/>
      <dgm:spPr/>
      <dgm:t>
        <a:bodyPr/>
        <a:lstStyle/>
        <a:p>
          <a:endParaRPr lang="en-US"/>
        </a:p>
      </dgm:t>
    </dgm:pt>
    <dgm:pt modelId="{D1CFE38C-060F-45E3-9398-F8078E80A9A4}" type="sibTrans" cxnId="{BBC796BB-43E3-423C-A53F-C656BA0051F7}">
      <dgm:prSet/>
      <dgm:spPr/>
      <dgm:t>
        <a:bodyPr/>
        <a:lstStyle/>
        <a:p>
          <a:endParaRPr lang="en-US"/>
        </a:p>
      </dgm:t>
    </dgm:pt>
    <dgm:pt modelId="{E64E99B9-82D3-40A7-9B52-37154D76753B}">
      <dgm:prSet phldrT="[Text]" phldr="1"/>
      <dgm:spPr/>
      <dgm:t>
        <a:bodyPr/>
        <a:lstStyle/>
        <a:p>
          <a:endParaRPr lang="en-US"/>
        </a:p>
      </dgm:t>
    </dgm:pt>
    <dgm:pt modelId="{3906EEC9-4747-40D9-ABAB-394AFE929C93}" type="parTrans" cxnId="{410D8CA1-BC4A-48C2-A3FA-828FD9094EA6}">
      <dgm:prSet/>
      <dgm:spPr/>
      <dgm:t>
        <a:bodyPr/>
        <a:lstStyle/>
        <a:p>
          <a:endParaRPr lang="en-US"/>
        </a:p>
      </dgm:t>
    </dgm:pt>
    <dgm:pt modelId="{318CD0B4-2C77-46B2-AF77-DD975B334AFD}" type="sibTrans" cxnId="{410D8CA1-BC4A-48C2-A3FA-828FD9094EA6}">
      <dgm:prSet/>
      <dgm:spPr/>
      <dgm:t>
        <a:bodyPr/>
        <a:lstStyle/>
        <a:p>
          <a:endParaRPr lang="en-US"/>
        </a:p>
      </dgm:t>
    </dgm:pt>
    <dgm:pt modelId="{371D4CC3-ED05-4EC3-89DC-19088B83646A}">
      <dgm:prSet custT="1"/>
      <dgm:spPr/>
      <dgm:t>
        <a:bodyPr/>
        <a:lstStyle/>
        <a:p>
          <a:r>
            <a:rPr lang="en-US" sz="2000" dirty="0"/>
            <a:t>If this condition persists</a:t>
          </a:r>
        </a:p>
        <a:p>
          <a:r>
            <a:rPr lang="en-US" altLang="en-US" sz="2400" b="1" dirty="0"/>
            <a:t>The kidney response by</a:t>
          </a:r>
          <a:r>
            <a:rPr lang="en-US" alt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400" b="1" dirty="0"/>
            <a:t>  excretion of HCO3</a:t>
          </a:r>
          <a:endParaRPr lang="en-US" sz="2400" dirty="0"/>
        </a:p>
      </dgm:t>
    </dgm:pt>
    <dgm:pt modelId="{8B645AD7-F80C-48BC-8FD3-BA5B5FC8B269}" type="parTrans" cxnId="{E9DB0879-2206-43EE-AE44-F5E83BC31435}">
      <dgm:prSet/>
      <dgm:spPr/>
      <dgm:t>
        <a:bodyPr/>
        <a:lstStyle/>
        <a:p>
          <a:endParaRPr lang="en-US"/>
        </a:p>
      </dgm:t>
    </dgm:pt>
    <dgm:pt modelId="{FFD0AC45-9128-4B58-ACE7-84B43B3BF3FE}" type="sibTrans" cxnId="{E9DB0879-2206-43EE-AE44-F5E83BC31435}">
      <dgm:prSet/>
      <dgm:spPr/>
      <dgm:t>
        <a:bodyPr/>
        <a:lstStyle/>
        <a:p>
          <a:endParaRPr lang="en-US"/>
        </a:p>
      </dgm:t>
    </dgm:pt>
    <dgm:pt modelId="{DE786BF4-35C4-420E-A592-A72757334C37}" type="pres">
      <dgm:prSet presAssocID="{C0F3DB30-A0FA-4B66-B5D0-45CB354BEECF}" presName="outerComposite" presStyleCnt="0">
        <dgm:presLayoutVars>
          <dgm:chMax val="5"/>
          <dgm:dir/>
          <dgm:resizeHandles val="exact"/>
        </dgm:presLayoutVars>
      </dgm:prSet>
      <dgm:spPr/>
    </dgm:pt>
    <dgm:pt modelId="{9095BCB8-B115-48FA-9333-C8675B362F0C}" type="pres">
      <dgm:prSet presAssocID="{C0F3DB30-A0FA-4B66-B5D0-45CB354BEECF}" presName="dummyMaxCanvas" presStyleCnt="0">
        <dgm:presLayoutVars/>
      </dgm:prSet>
      <dgm:spPr/>
    </dgm:pt>
    <dgm:pt modelId="{7BF91DBE-DE26-4F7D-9807-84692F0DD134}" type="pres">
      <dgm:prSet presAssocID="{C0F3DB30-A0FA-4B66-B5D0-45CB354BEECF}" presName="FiveNodes_1" presStyleLbl="node1" presStyleIdx="0" presStyleCnt="5">
        <dgm:presLayoutVars>
          <dgm:bulletEnabled val="1"/>
        </dgm:presLayoutVars>
      </dgm:prSet>
      <dgm:spPr/>
    </dgm:pt>
    <dgm:pt modelId="{E96D4A82-A677-42A5-B739-62425D55210C}" type="pres">
      <dgm:prSet presAssocID="{C0F3DB30-A0FA-4B66-B5D0-45CB354BEECF}" presName="FiveNodes_2" presStyleLbl="node1" presStyleIdx="1" presStyleCnt="5">
        <dgm:presLayoutVars>
          <dgm:bulletEnabled val="1"/>
        </dgm:presLayoutVars>
      </dgm:prSet>
      <dgm:spPr/>
    </dgm:pt>
    <dgm:pt modelId="{C487EB87-4589-4FF7-8EBB-781CED250D9B}" type="pres">
      <dgm:prSet presAssocID="{C0F3DB30-A0FA-4B66-B5D0-45CB354BEECF}" presName="FiveNodes_3" presStyleLbl="node1" presStyleIdx="2" presStyleCnt="5">
        <dgm:presLayoutVars>
          <dgm:bulletEnabled val="1"/>
        </dgm:presLayoutVars>
      </dgm:prSet>
      <dgm:spPr/>
    </dgm:pt>
    <dgm:pt modelId="{39895AEC-6981-4D52-A927-D9747D9E9185}" type="pres">
      <dgm:prSet presAssocID="{C0F3DB30-A0FA-4B66-B5D0-45CB354BEECF}" presName="FiveNodes_4" presStyleLbl="node1" presStyleIdx="3" presStyleCnt="5">
        <dgm:presLayoutVars>
          <dgm:bulletEnabled val="1"/>
        </dgm:presLayoutVars>
      </dgm:prSet>
      <dgm:spPr/>
    </dgm:pt>
    <dgm:pt modelId="{B8DB90E0-6739-492F-8791-9E57BBE5F298}" type="pres">
      <dgm:prSet presAssocID="{C0F3DB30-A0FA-4B66-B5D0-45CB354BEECF}" presName="FiveNodes_5" presStyleLbl="node1" presStyleIdx="4" presStyleCnt="5">
        <dgm:presLayoutVars>
          <dgm:bulletEnabled val="1"/>
        </dgm:presLayoutVars>
      </dgm:prSet>
      <dgm:spPr/>
    </dgm:pt>
    <dgm:pt modelId="{7D7112EF-721E-4F47-875A-EAB72B9D89B8}" type="pres">
      <dgm:prSet presAssocID="{C0F3DB30-A0FA-4B66-B5D0-45CB354BEECF}" presName="FiveConn_1-2" presStyleLbl="fgAccFollowNode1" presStyleIdx="0" presStyleCnt="4">
        <dgm:presLayoutVars>
          <dgm:bulletEnabled val="1"/>
        </dgm:presLayoutVars>
      </dgm:prSet>
      <dgm:spPr/>
    </dgm:pt>
    <dgm:pt modelId="{0E7A8C3C-9431-4FC9-89C5-B119581AAE3E}" type="pres">
      <dgm:prSet presAssocID="{C0F3DB30-A0FA-4B66-B5D0-45CB354BEECF}" presName="FiveConn_2-3" presStyleLbl="fgAccFollowNode1" presStyleIdx="1" presStyleCnt="4">
        <dgm:presLayoutVars>
          <dgm:bulletEnabled val="1"/>
        </dgm:presLayoutVars>
      </dgm:prSet>
      <dgm:spPr/>
    </dgm:pt>
    <dgm:pt modelId="{3B76C2DC-133E-4183-843A-F0F49B7CBAA8}" type="pres">
      <dgm:prSet presAssocID="{C0F3DB30-A0FA-4B66-B5D0-45CB354BEECF}" presName="FiveConn_3-4" presStyleLbl="fgAccFollowNode1" presStyleIdx="2" presStyleCnt="4">
        <dgm:presLayoutVars>
          <dgm:bulletEnabled val="1"/>
        </dgm:presLayoutVars>
      </dgm:prSet>
      <dgm:spPr/>
    </dgm:pt>
    <dgm:pt modelId="{393CEA24-F14B-487E-9CE1-3341877FCBA5}" type="pres">
      <dgm:prSet presAssocID="{C0F3DB30-A0FA-4B66-B5D0-45CB354BEECF}" presName="FiveConn_4-5" presStyleLbl="fgAccFollowNode1" presStyleIdx="3" presStyleCnt="4">
        <dgm:presLayoutVars>
          <dgm:bulletEnabled val="1"/>
        </dgm:presLayoutVars>
      </dgm:prSet>
      <dgm:spPr/>
    </dgm:pt>
    <dgm:pt modelId="{3CC1B1C5-2502-4236-AAD3-CE30E253FD7F}" type="pres">
      <dgm:prSet presAssocID="{C0F3DB30-A0FA-4B66-B5D0-45CB354BEECF}" presName="FiveNodes_1_text" presStyleLbl="node1" presStyleIdx="4" presStyleCnt="5">
        <dgm:presLayoutVars>
          <dgm:bulletEnabled val="1"/>
        </dgm:presLayoutVars>
      </dgm:prSet>
      <dgm:spPr/>
    </dgm:pt>
    <dgm:pt modelId="{BD2A3B60-1C8E-4E1C-98B4-48A7A847FA91}" type="pres">
      <dgm:prSet presAssocID="{C0F3DB30-A0FA-4B66-B5D0-45CB354BEECF}" presName="FiveNodes_2_text" presStyleLbl="node1" presStyleIdx="4" presStyleCnt="5">
        <dgm:presLayoutVars>
          <dgm:bulletEnabled val="1"/>
        </dgm:presLayoutVars>
      </dgm:prSet>
      <dgm:spPr/>
    </dgm:pt>
    <dgm:pt modelId="{C0EC81A3-F820-4604-9DD1-25555BE4D07D}" type="pres">
      <dgm:prSet presAssocID="{C0F3DB30-A0FA-4B66-B5D0-45CB354BEECF}" presName="FiveNodes_3_text" presStyleLbl="node1" presStyleIdx="4" presStyleCnt="5">
        <dgm:presLayoutVars>
          <dgm:bulletEnabled val="1"/>
        </dgm:presLayoutVars>
      </dgm:prSet>
      <dgm:spPr/>
    </dgm:pt>
    <dgm:pt modelId="{5EC78639-E866-4A55-85E5-5FCE53CB2CC9}" type="pres">
      <dgm:prSet presAssocID="{C0F3DB30-A0FA-4B66-B5D0-45CB354BEECF}" presName="FiveNodes_4_text" presStyleLbl="node1" presStyleIdx="4" presStyleCnt="5">
        <dgm:presLayoutVars>
          <dgm:bulletEnabled val="1"/>
        </dgm:presLayoutVars>
      </dgm:prSet>
      <dgm:spPr/>
    </dgm:pt>
    <dgm:pt modelId="{83DC0190-0E95-4CEC-BBE4-B535C9E9ECC7}" type="pres">
      <dgm:prSet presAssocID="{C0F3DB30-A0FA-4B66-B5D0-45CB354BEEC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EE02C05-72B5-4416-B0BF-F72B758F59E4}" type="presOf" srcId="{CEC13E81-D673-4C7E-94EE-D55C45A36D15}" destId="{7D7112EF-721E-4F47-875A-EAB72B9D89B8}" srcOrd="0" destOrd="0" presId="urn:microsoft.com/office/officeart/2005/8/layout/vProcess5"/>
    <dgm:cxn modelId="{B0E8C716-4168-4F9F-9663-F45998163506}" type="presOf" srcId="{9F32F736-A0FB-4EC8-9D0B-8BDBDB630D17}" destId="{BD2A3B60-1C8E-4E1C-98B4-48A7A847FA91}" srcOrd="1" destOrd="0" presId="urn:microsoft.com/office/officeart/2005/8/layout/vProcess5"/>
    <dgm:cxn modelId="{8278A55B-26AE-4798-8276-6D74D2DDB295}" type="presOf" srcId="{FFD0AC45-9128-4B58-ACE7-84B43B3BF3FE}" destId="{3B76C2DC-133E-4183-843A-F0F49B7CBAA8}" srcOrd="0" destOrd="0" presId="urn:microsoft.com/office/officeart/2005/8/layout/vProcess5"/>
    <dgm:cxn modelId="{E88F5D42-2D64-4D9F-90BF-75F99B399545}" srcId="{C0F3DB30-A0FA-4B66-B5D0-45CB354BEECF}" destId="{22177667-0356-432E-B002-F3B0989DCC67}" srcOrd="3" destOrd="0" parTransId="{C8E53D65-759D-46CF-9B3C-3D823BB79B7D}" sibTransId="{A07E578A-174F-45D3-B30E-1E986F89656E}"/>
    <dgm:cxn modelId="{68091F67-4E36-4ECD-9619-E143523C9577}" type="presOf" srcId="{7A202544-1071-4734-BF39-F4EEDC6C2ED5}" destId="{0E7A8C3C-9431-4FC9-89C5-B119581AAE3E}" srcOrd="0" destOrd="0" presId="urn:microsoft.com/office/officeart/2005/8/layout/vProcess5"/>
    <dgm:cxn modelId="{9EB9D04D-7E45-4485-B043-FC3B05AAAB3E}" srcId="{C0F3DB30-A0FA-4B66-B5D0-45CB354BEECF}" destId="{9F32F736-A0FB-4EC8-9D0B-8BDBDB630D17}" srcOrd="1" destOrd="0" parTransId="{3178D2A1-19F5-4DA2-BE16-C3DD876066AF}" sibTransId="{7A202544-1071-4734-BF39-F4EEDC6C2ED5}"/>
    <dgm:cxn modelId="{529EFA6D-290B-4952-B823-E0CDE8B60DFE}" type="presOf" srcId="{A3BA225C-4AA8-4D52-A5FE-DBAF957ECA33}" destId="{3CC1B1C5-2502-4236-AAD3-CE30E253FD7F}" srcOrd="1" destOrd="0" presId="urn:microsoft.com/office/officeart/2005/8/layout/vProcess5"/>
    <dgm:cxn modelId="{B845A353-5294-4ECD-A6E8-E4DA81BD3DE5}" srcId="{C0F3DB30-A0FA-4B66-B5D0-45CB354BEECF}" destId="{A3BA225C-4AA8-4D52-A5FE-DBAF957ECA33}" srcOrd="0" destOrd="0" parTransId="{33D2C050-ED88-4556-885B-21559C3ECD98}" sibTransId="{CEC13E81-D673-4C7E-94EE-D55C45A36D15}"/>
    <dgm:cxn modelId="{5B0A7256-F652-445B-8E19-6792B27AF8BD}" type="presOf" srcId="{371D4CC3-ED05-4EC3-89DC-19088B83646A}" destId="{C487EB87-4589-4FF7-8EBB-781CED250D9B}" srcOrd="0" destOrd="0" presId="urn:microsoft.com/office/officeart/2005/8/layout/vProcess5"/>
    <dgm:cxn modelId="{CED2B258-3709-4329-BD5E-F5C1639D73EE}" type="presOf" srcId="{C0F3DB30-A0FA-4B66-B5D0-45CB354BEECF}" destId="{DE786BF4-35C4-420E-A592-A72757334C37}" srcOrd="0" destOrd="0" presId="urn:microsoft.com/office/officeart/2005/8/layout/vProcess5"/>
    <dgm:cxn modelId="{E9DB0879-2206-43EE-AE44-F5E83BC31435}" srcId="{C0F3DB30-A0FA-4B66-B5D0-45CB354BEECF}" destId="{371D4CC3-ED05-4EC3-89DC-19088B83646A}" srcOrd="2" destOrd="0" parTransId="{8B645AD7-F80C-48BC-8FD3-BA5B5FC8B269}" sibTransId="{FFD0AC45-9128-4B58-ACE7-84B43B3BF3FE}"/>
    <dgm:cxn modelId="{29F6267A-0CD5-42B7-BD72-F627CB4AB1F3}" type="presOf" srcId="{9F32F736-A0FB-4EC8-9D0B-8BDBDB630D17}" destId="{E96D4A82-A677-42A5-B739-62425D55210C}" srcOrd="0" destOrd="0" presId="urn:microsoft.com/office/officeart/2005/8/layout/vProcess5"/>
    <dgm:cxn modelId="{BEB1B987-EA6C-414C-8C47-E7452DE903FB}" type="presOf" srcId="{A07E578A-174F-45D3-B30E-1E986F89656E}" destId="{393CEA24-F14B-487E-9CE1-3341877FCBA5}" srcOrd="0" destOrd="0" presId="urn:microsoft.com/office/officeart/2005/8/layout/vProcess5"/>
    <dgm:cxn modelId="{8BAEB088-8645-4148-9395-59566D200F95}" type="presOf" srcId="{22177667-0356-432E-B002-F3B0989DCC67}" destId="{5EC78639-E866-4A55-85E5-5FCE53CB2CC9}" srcOrd="1" destOrd="0" presId="urn:microsoft.com/office/officeart/2005/8/layout/vProcess5"/>
    <dgm:cxn modelId="{504D629D-E891-4731-9D37-A274CBD8D6F2}" type="presOf" srcId="{371D4CC3-ED05-4EC3-89DC-19088B83646A}" destId="{C0EC81A3-F820-4604-9DD1-25555BE4D07D}" srcOrd="1" destOrd="0" presId="urn:microsoft.com/office/officeart/2005/8/layout/vProcess5"/>
    <dgm:cxn modelId="{410D8CA1-BC4A-48C2-A3FA-828FD9094EA6}" srcId="{C0F3DB30-A0FA-4B66-B5D0-45CB354BEECF}" destId="{E64E99B9-82D3-40A7-9B52-37154D76753B}" srcOrd="5" destOrd="0" parTransId="{3906EEC9-4747-40D9-ABAB-394AFE929C93}" sibTransId="{318CD0B4-2C77-46B2-AF77-DD975B334AFD}"/>
    <dgm:cxn modelId="{AFB8ADA6-7651-46CA-A5B6-1C62917A6797}" type="presOf" srcId="{47119475-5090-4E5B-92F7-A601199D9A1F}" destId="{B8DB90E0-6739-492F-8791-9E57BBE5F298}" srcOrd="0" destOrd="0" presId="urn:microsoft.com/office/officeart/2005/8/layout/vProcess5"/>
    <dgm:cxn modelId="{14C359A9-1915-4E35-8CA2-93AE62F29CDC}" type="presOf" srcId="{A3BA225C-4AA8-4D52-A5FE-DBAF957ECA33}" destId="{7BF91DBE-DE26-4F7D-9807-84692F0DD134}" srcOrd="0" destOrd="0" presId="urn:microsoft.com/office/officeart/2005/8/layout/vProcess5"/>
    <dgm:cxn modelId="{9D2846B6-93F2-4869-83EF-C82616217D12}" type="presOf" srcId="{22177667-0356-432E-B002-F3B0989DCC67}" destId="{39895AEC-6981-4D52-A927-D9747D9E9185}" srcOrd="0" destOrd="0" presId="urn:microsoft.com/office/officeart/2005/8/layout/vProcess5"/>
    <dgm:cxn modelId="{BD7340BB-FBF8-4D82-822A-B393D233131F}" type="presOf" srcId="{47119475-5090-4E5B-92F7-A601199D9A1F}" destId="{83DC0190-0E95-4CEC-BBE4-B535C9E9ECC7}" srcOrd="1" destOrd="0" presId="urn:microsoft.com/office/officeart/2005/8/layout/vProcess5"/>
    <dgm:cxn modelId="{BBC796BB-43E3-423C-A53F-C656BA0051F7}" srcId="{C0F3DB30-A0FA-4B66-B5D0-45CB354BEECF}" destId="{47119475-5090-4E5B-92F7-A601199D9A1F}" srcOrd="4" destOrd="0" parTransId="{182C3E94-19D5-49DC-A316-411E49F8326B}" sibTransId="{D1CFE38C-060F-45E3-9398-F8078E80A9A4}"/>
    <dgm:cxn modelId="{655B8A54-6A0B-4A7F-B8CA-705735C0A1D0}" type="presParOf" srcId="{DE786BF4-35C4-420E-A592-A72757334C37}" destId="{9095BCB8-B115-48FA-9333-C8675B362F0C}" srcOrd="0" destOrd="0" presId="urn:microsoft.com/office/officeart/2005/8/layout/vProcess5"/>
    <dgm:cxn modelId="{9ADFDDC5-91FB-43A8-A2E8-44C198C839B1}" type="presParOf" srcId="{DE786BF4-35C4-420E-A592-A72757334C37}" destId="{7BF91DBE-DE26-4F7D-9807-84692F0DD134}" srcOrd="1" destOrd="0" presId="urn:microsoft.com/office/officeart/2005/8/layout/vProcess5"/>
    <dgm:cxn modelId="{39FC601B-4605-455B-AF17-D158D9ABD638}" type="presParOf" srcId="{DE786BF4-35C4-420E-A592-A72757334C37}" destId="{E96D4A82-A677-42A5-B739-62425D55210C}" srcOrd="2" destOrd="0" presId="urn:microsoft.com/office/officeart/2005/8/layout/vProcess5"/>
    <dgm:cxn modelId="{0B18C321-1564-45C4-88A3-95C81180F5BD}" type="presParOf" srcId="{DE786BF4-35C4-420E-A592-A72757334C37}" destId="{C487EB87-4589-4FF7-8EBB-781CED250D9B}" srcOrd="3" destOrd="0" presId="urn:microsoft.com/office/officeart/2005/8/layout/vProcess5"/>
    <dgm:cxn modelId="{7890653C-0855-429E-B89F-DA31A55FD06D}" type="presParOf" srcId="{DE786BF4-35C4-420E-A592-A72757334C37}" destId="{39895AEC-6981-4D52-A927-D9747D9E9185}" srcOrd="4" destOrd="0" presId="urn:microsoft.com/office/officeart/2005/8/layout/vProcess5"/>
    <dgm:cxn modelId="{AEA63CFC-AF57-44E8-97A2-3AE66A7A745E}" type="presParOf" srcId="{DE786BF4-35C4-420E-A592-A72757334C37}" destId="{B8DB90E0-6739-492F-8791-9E57BBE5F298}" srcOrd="5" destOrd="0" presId="urn:microsoft.com/office/officeart/2005/8/layout/vProcess5"/>
    <dgm:cxn modelId="{2442EFB6-EE01-4362-BE14-EFF204E75013}" type="presParOf" srcId="{DE786BF4-35C4-420E-A592-A72757334C37}" destId="{7D7112EF-721E-4F47-875A-EAB72B9D89B8}" srcOrd="6" destOrd="0" presId="urn:microsoft.com/office/officeart/2005/8/layout/vProcess5"/>
    <dgm:cxn modelId="{F6C3C591-8A87-449A-A4A5-217DE6421CCB}" type="presParOf" srcId="{DE786BF4-35C4-420E-A592-A72757334C37}" destId="{0E7A8C3C-9431-4FC9-89C5-B119581AAE3E}" srcOrd="7" destOrd="0" presId="urn:microsoft.com/office/officeart/2005/8/layout/vProcess5"/>
    <dgm:cxn modelId="{6FDE8C86-6D6F-4BC5-9F4F-0C6E8CC751D8}" type="presParOf" srcId="{DE786BF4-35C4-420E-A592-A72757334C37}" destId="{3B76C2DC-133E-4183-843A-F0F49B7CBAA8}" srcOrd="8" destOrd="0" presId="urn:microsoft.com/office/officeart/2005/8/layout/vProcess5"/>
    <dgm:cxn modelId="{44753496-0A03-4C23-8FF3-CF304EF23640}" type="presParOf" srcId="{DE786BF4-35C4-420E-A592-A72757334C37}" destId="{393CEA24-F14B-487E-9CE1-3341877FCBA5}" srcOrd="9" destOrd="0" presId="urn:microsoft.com/office/officeart/2005/8/layout/vProcess5"/>
    <dgm:cxn modelId="{0DEF6D36-A900-47AA-86E4-13CBD380D25A}" type="presParOf" srcId="{DE786BF4-35C4-420E-A592-A72757334C37}" destId="{3CC1B1C5-2502-4236-AAD3-CE30E253FD7F}" srcOrd="10" destOrd="0" presId="urn:microsoft.com/office/officeart/2005/8/layout/vProcess5"/>
    <dgm:cxn modelId="{0F29E912-28C5-40F0-BEDD-D031723016CD}" type="presParOf" srcId="{DE786BF4-35C4-420E-A592-A72757334C37}" destId="{BD2A3B60-1C8E-4E1C-98B4-48A7A847FA91}" srcOrd="11" destOrd="0" presId="urn:microsoft.com/office/officeart/2005/8/layout/vProcess5"/>
    <dgm:cxn modelId="{62661D38-45A5-4F2D-A6B5-E2946BA95A3E}" type="presParOf" srcId="{DE786BF4-35C4-420E-A592-A72757334C37}" destId="{C0EC81A3-F820-4604-9DD1-25555BE4D07D}" srcOrd="12" destOrd="0" presId="urn:microsoft.com/office/officeart/2005/8/layout/vProcess5"/>
    <dgm:cxn modelId="{682BE355-E17A-4286-9FE3-9262FEBA469C}" type="presParOf" srcId="{DE786BF4-35C4-420E-A592-A72757334C37}" destId="{5EC78639-E866-4A55-85E5-5FCE53CB2CC9}" srcOrd="13" destOrd="0" presId="urn:microsoft.com/office/officeart/2005/8/layout/vProcess5"/>
    <dgm:cxn modelId="{88407088-640A-44EB-A9D7-21DB9A107BBA}" type="presParOf" srcId="{DE786BF4-35C4-420E-A592-A72757334C37}" destId="{83DC0190-0E95-4CEC-BBE4-B535C9E9EC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4444F-AB7E-4C11-8CF3-B09028A723EE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648723-82A3-4D72-A6EE-0F70FC370FBA}">
      <dgm:prSet phldrT="[Text]"/>
      <dgm:spPr/>
      <dgm:t>
        <a:bodyPr/>
        <a:lstStyle/>
        <a:p>
          <a:r>
            <a:rPr lang="en-US" altLang="en-US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dirty="0"/>
            <a:t>Tissues production</a:t>
          </a:r>
          <a:r>
            <a:rPr lang="en-US" altLang="en-US" i="1" dirty="0"/>
            <a:t> acid</a:t>
          </a:r>
          <a:r>
            <a:rPr lang="en-US" altLang="en-US" dirty="0"/>
            <a:t>, this reacts with HCO</a:t>
          </a:r>
          <a:r>
            <a:rPr lang="en-US" altLang="en-US" baseline="-25000" dirty="0"/>
            <a:t>3</a:t>
          </a:r>
          <a:r>
            <a:rPr lang="en-US" altLang="en-US" baseline="30000" dirty="0"/>
            <a:t>-</a:t>
          </a:r>
          <a:endParaRPr lang="en-US" dirty="0"/>
        </a:p>
      </dgm:t>
    </dgm:pt>
    <dgm:pt modelId="{C5E5BF4A-FBA1-462A-A298-4B1894C77396}" type="parTrans" cxnId="{770F5DF4-78E6-4B04-A746-3E76AB240D31}">
      <dgm:prSet/>
      <dgm:spPr/>
      <dgm:t>
        <a:bodyPr/>
        <a:lstStyle/>
        <a:p>
          <a:endParaRPr lang="en-US"/>
        </a:p>
      </dgm:t>
    </dgm:pt>
    <dgm:pt modelId="{D0F1AA7D-3522-4B77-9F10-79B0ED5EEC14}" type="sibTrans" cxnId="{770F5DF4-78E6-4B04-A746-3E76AB240D31}">
      <dgm:prSet/>
      <dgm:spPr/>
      <dgm:t>
        <a:bodyPr/>
        <a:lstStyle/>
        <a:p>
          <a:endParaRPr lang="en-US"/>
        </a:p>
      </dgm:t>
    </dgm:pt>
    <dgm:pt modelId="{D95E5743-C5B0-4675-B278-F1BD8EFBD0C3}">
      <dgm:prSet phldrT="[Text]" custT="1"/>
      <dgm:spPr/>
      <dgm:t>
        <a:bodyPr/>
        <a:lstStyle/>
        <a:p>
          <a:r>
            <a:rPr lang="en-US" altLang="en-US" sz="2200" dirty="0"/>
            <a:t>↓ [HCO</a:t>
          </a:r>
          <a:r>
            <a:rPr lang="en-US" altLang="en-US" sz="2200" baseline="-25000" dirty="0"/>
            <a:t>3</a:t>
          </a:r>
          <a:r>
            <a:rPr lang="en-US" altLang="en-US" sz="2200" baseline="30000" dirty="0"/>
            <a:t>-</a:t>
          </a:r>
          <a:r>
            <a:rPr lang="en-US" altLang="en-US" sz="2200" dirty="0"/>
            <a:t>]  →  ↓pH</a:t>
          </a:r>
        </a:p>
        <a:p>
          <a:r>
            <a:rPr lang="en-US" altLang="en-US" sz="3200" b="1" i="1" dirty="0">
              <a:solidFill>
                <a:srgbClr val="990033"/>
              </a:solidFill>
            </a:rPr>
            <a:t>Metabolic acidosis</a:t>
          </a:r>
          <a:endParaRPr lang="en-US" sz="3200" b="1" dirty="0">
            <a:solidFill>
              <a:srgbClr val="990033"/>
            </a:solidFill>
          </a:endParaRPr>
        </a:p>
      </dgm:t>
    </dgm:pt>
    <dgm:pt modelId="{3CE978EE-F9A9-4FE9-8208-9BFDEEA0B316}" type="parTrans" cxnId="{907C90A2-98FC-4095-9AED-49559F510635}">
      <dgm:prSet/>
      <dgm:spPr/>
      <dgm:t>
        <a:bodyPr/>
        <a:lstStyle/>
        <a:p>
          <a:endParaRPr lang="en-US"/>
        </a:p>
      </dgm:t>
    </dgm:pt>
    <dgm:pt modelId="{74EF2AD7-80CB-4F20-A873-C6323B02B99E}" type="sibTrans" cxnId="{907C90A2-98FC-4095-9AED-49559F510635}">
      <dgm:prSet/>
      <dgm:spPr/>
      <dgm:t>
        <a:bodyPr/>
        <a:lstStyle/>
        <a:p>
          <a:endParaRPr lang="en-US"/>
        </a:p>
      </dgm:t>
    </dgm:pt>
    <dgm:pt modelId="{687BEB14-D203-428D-82C5-04F387BE1DE1}">
      <dgm:prSet phldrT="[Text]"/>
      <dgm:spPr/>
      <dgm:t>
        <a:bodyPr/>
        <a:lstStyle/>
        <a:p>
          <a:r>
            <a:rPr lang="en-US" altLang="en-US" dirty="0"/>
            <a:t>Compensated by </a:t>
          </a:r>
          <a:r>
            <a:rPr lang="en-US" altLang="en-US" dirty="0">
              <a:solidFill>
                <a:srgbClr val="990033"/>
              </a:solidFill>
            </a:rPr>
            <a:t>Hyperventilation</a:t>
          </a:r>
          <a:r>
            <a:rPr lang="en-US" altLang="en-US" dirty="0"/>
            <a:t> →↓pCO</a:t>
          </a:r>
          <a:r>
            <a:rPr lang="en-US" altLang="en-US" baseline="-25000" dirty="0"/>
            <a:t>2</a:t>
          </a:r>
          <a:endParaRPr lang="en-US" altLang="en-US" dirty="0"/>
        </a:p>
      </dgm:t>
    </dgm:pt>
    <dgm:pt modelId="{CC3CEFA3-F80B-4B22-BE77-6EB48C294D18}" type="parTrans" cxnId="{BA647AA3-02D8-497D-8F0E-C67D30DF9729}">
      <dgm:prSet/>
      <dgm:spPr/>
      <dgm:t>
        <a:bodyPr/>
        <a:lstStyle/>
        <a:p>
          <a:endParaRPr lang="en-US"/>
        </a:p>
      </dgm:t>
    </dgm:pt>
    <dgm:pt modelId="{81F18212-87F4-4C2C-ACB5-CBFEFBC39278}" type="sibTrans" cxnId="{BA647AA3-02D8-497D-8F0E-C67D30DF9729}">
      <dgm:prSet/>
      <dgm:spPr/>
      <dgm:t>
        <a:bodyPr/>
        <a:lstStyle/>
        <a:p>
          <a:endParaRPr lang="en-US"/>
        </a:p>
      </dgm:t>
    </dgm:pt>
    <dgm:pt modelId="{92021809-27A4-4575-94CA-0B0328705CC3}">
      <dgm:prSet phldrT="[Text]" custT="1"/>
      <dgm:spPr/>
      <dgm:t>
        <a:bodyPr/>
        <a:lstStyle/>
        <a:p>
          <a:r>
            <a:rPr lang="en-US" altLang="en-US" sz="2700" dirty="0"/>
            <a:t>Restores pH towards normal</a:t>
          </a:r>
        </a:p>
        <a:p>
          <a:r>
            <a:rPr lang="en-US" sz="3200" b="1" dirty="0">
              <a:solidFill>
                <a:srgbClr val="990033"/>
              </a:solidFill>
            </a:rPr>
            <a:t>Compensated metabolic acidosis </a:t>
          </a:r>
        </a:p>
      </dgm:t>
    </dgm:pt>
    <dgm:pt modelId="{0CA0329F-F3C3-4D11-99D6-CD047946EE55}" type="parTrans" cxnId="{97AF4B91-E5DD-4C3D-8EAB-C41822CC306E}">
      <dgm:prSet/>
      <dgm:spPr/>
      <dgm:t>
        <a:bodyPr/>
        <a:lstStyle/>
        <a:p>
          <a:endParaRPr lang="en-US"/>
        </a:p>
      </dgm:t>
    </dgm:pt>
    <dgm:pt modelId="{328783EC-E80B-42B1-BA3E-75A876680A9E}" type="sibTrans" cxnId="{97AF4B91-E5DD-4C3D-8EAB-C41822CC306E}">
      <dgm:prSet/>
      <dgm:spPr/>
      <dgm:t>
        <a:bodyPr/>
        <a:lstStyle/>
        <a:p>
          <a:endParaRPr lang="en-US"/>
        </a:p>
      </dgm:t>
    </dgm:pt>
    <dgm:pt modelId="{C3A3859D-E11E-45BE-9B92-9BC74A1C2014}" type="pres">
      <dgm:prSet presAssocID="{6334444F-AB7E-4C11-8CF3-B09028A723EE}" presName="outerComposite" presStyleCnt="0">
        <dgm:presLayoutVars>
          <dgm:chMax val="5"/>
          <dgm:dir/>
          <dgm:resizeHandles val="exact"/>
        </dgm:presLayoutVars>
      </dgm:prSet>
      <dgm:spPr/>
    </dgm:pt>
    <dgm:pt modelId="{BEB5009B-7C88-4FE1-8737-B165692972D7}" type="pres">
      <dgm:prSet presAssocID="{6334444F-AB7E-4C11-8CF3-B09028A723EE}" presName="dummyMaxCanvas" presStyleCnt="0">
        <dgm:presLayoutVars/>
      </dgm:prSet>
      <dgm:spPr/>
    </dgm:pt>
    <dgm:pt modelId="{2D47C397-D1AE-468E-9D4B-ECB2993924F9}" type="pres">
      <dgm:prSet presAssocID="{6334444F-AB7E-4C11-8CF3-B09028A723EE}" presName="FourNodes_1" presStyleLbl="node1" presStyleIdx="0" presStyleCnt="4">
        <dgm:presLayoutVars>
          <dgm:bulletEnabled val="1"/>
        </dgm:presLayoutVars>
      </dgm:prSet>
      <dgm:spPr/>
    </dgm:pt>
    <dgm:pt modelId="{A1FBDFDF-C40C-4ADA-935E-8E5D891FAE10}" type="pres">
      <dgm:prSet presAssocID="{6334444F-AB7E-4C11-8CF3-B09028A723EE}" presName="FourNodes_2" presStyleLbl="node1" presStyleIdx="1" presStyleCnt="4">
        <dgm:presLayoutVars>
          <dgm:bulletEnabled val="1"/>
        </dgm:presLayoutVars>
      </dgm:prSet>
      <dgm:spPr/>
    </dgm:pt>
    <dgm:pt modelId="{BE8BFE61-AF22-4F4F-ACF8-803FA9DC9DDF}" type="pres">
      <dgm:prSet presAssocID="{6334444F-AB7E-4C11-8CF3-B09028A723EE}" presName="FourNodes_3" presStyleLbl="node1" presStyleIdx="2" presStyleCnt="4">
        <dgm:presLayoutVars>
          <dgm:bulletEnabled val="1"/>
        </dgm:presLayoutVars>
      </dgm:prSet>
      <dgm:spPr/>
    </dgm:pt>
    <dgm:pt modelId="{8F7735D1-5475-4B38-A3A5-DABBFA964E41}" type="pres">
      <dgm:prSet presAssocID="{6334444F-AB7E-4C11-8CF3-B09028A723EE}" presName="FourNodes_4" presStyleLbl="node1" presStyleIdx="3" presStyleCnt="4" custScaleX="116110">
        <dgm:presLayoutVars>
          <dgm:bulletEnabled val="1"/>
        </dgm:presLayoutVars>
      </dgm:prSet>
      <dgm:spPr/>
    </dgm:pt>
    <dgm:pt modelId="{6197457A-160E-4002-91BF-7F72C0ABF388}" type="pres">
      <dgm:prSet presAssocID="{6334444F-AB7E-4C11-8CF3-B09028A723EE}" presName="FourConn_1-2" presStyleLbl="fgAccFollowNode1" presStyleIdx="0" presStyleCnt="3">
        <dgm:presLayoutVars>
          <dgm:bulletEnabled val="1"/>
        </dgm:presLayoutVars>
      </dgm:prSet>
      <dgm:spPr/>
    </dgm:pt>
    <dgm:pt modelId="{4751518D-B562-4CDF-B6F9-912C837CE319}" type="pres">
      <dgm:prSet presAssocID="{6334444F-AB7E-4C11-8CF3-B09028A723EE}" presName="FourConn_2-3" presStyleLbl="fgAccFollowNode1" presStyleIdx="1" presStyleCnt="3">
        <dgm:presLayoutVars>
          <dgm:bulletEnabled val="1"/>
        </dgm:presLayoutVars>
      </dgm:prSet>
      <dgm:spPr/>
    </dgm:pt>
    <dgm:pt modelId="{B8FC28FA-48CF-433B-AF9A-BB258DE0E001}" type="pres">
      <dgm:prSet presAssocID="{6334444F-AB7E-4C11-8CF3-B09028A723EE}" presName="FourConn_3-4" presStyleLbl="fgAccFollowNode1" presStyleIdx="2" presStyleCnt="3">
        <dgm:presLayoutVars>
          <dgm:bulletEnabled val="1"/>
        </dgm:presLayoutVars>
      </dgm:prSet>
      <dgm:spPr/>
    </dgm:pt>
    <dgm:pt modelId="{D75FA520-6DBA-4D16-97BC-F2D555EBB58A}" type="pres">
      <dgm:prSet presAssocID="{6334444F-AB7E-4C11-8CF3-B09028A723EE}" presName="FourNodes_1_text" presStyleLbl="node1" presStyleIdx="3" presStyleCnt="4">
        <dgm:presLayoutVars>
          <dgm:bulletEnabled val="1"/>
        </dgm:presLayoutVars>
      </dgm:prSet>
      <dgm:spPr/>
    </dgm:pt>
    <dgm:pt modelId="{8E765F54-080E-4CA0-822C-249710F2CF9F}" type="pres">
      <dgm:prSet presAssocID="{6334444F-AB7E-4C11-8CF3-B09028A723EE}" presName="FourNodes_2_text" presStyleLbl="node1" presStyleIdx="3" presStyleCnt="4">
        <dgm:presLayoutVars>
          <dgm:bulletEnabled val="1"/>
        </dgm:presLayoutVars>
      </dgm:prSet>
      <dgm:spPr/>
    </dgm:pt>
    <dgm:pt modelId="{D5B7FF1A-F72C-4A35-9A26-AACD2090E934}" type="pres">
      <dgm:prSet presAssocID="{6334444F-AB7E-4C11-8CF3-B09028A723EE}" presName="FourNodes_3_text" presStyleLbl="node1" presStyleIdx="3" presStyleCnt="4">
        <dgm:presLayoutVars>
          <dgm:bulletEnabled val="1"/>
        </dgm:presLayoutVars>
      </dgm:prSet>
      <dgm:spPr/>
    </dgm:pt>
    <dgm:pt modelId="{7EB11299-A7CA-4899-9EE0-3B77094F7E37}" type="pres">
      <dgm:prSet presAssocID="{6334444F-AB7E-4C11-8CF3-B09028A723E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7E99A25-0BA1-4F8D-84ED-D3D80C4C868D}" type="presOf" srcId="{81F18212-87F4-4C2C-ACB5-CBFEFBC39278}" destId="{B8FC28FA-48CF-433B-AF9A-BB258DE0E001}" srcOrd="0" destOrd="0" presId="urn:microsoft.com/office/officeart/2005/8/layout/vProcess5"/>
    <dgm:cxn modelId="{D8951727-4383-436E-8BF5-AD3E5AE40DCD}" type="presOf" srcId="{92021809-27A4-4575-94CA-0B0328705CC3}" destId="{7EB11299-A7CA-4899-9EE0-3B77094F7E37}" srcOrd="1" destOrd="0" presId="urn:microsoft.com/office/officeart/2005/8/layout/vProcess5"/>
    <dgm:cxn modelId="{4D7BA25B-7832-42AD-882C-29DEC44F7AF9}" type="presOf" srcId="{687BEB14-D203-428D-82C5-04F387BE1DE1}" destId="{D5B7FF1A-F72C-4A35-9A26-AACD2090E934}" srcOrd="1" destOrd="0" presId="urn:microsoft.com/office/officeart/2005/8/layout/vProcess5"/>
    <dgm:cxn modelId="{69B24866-034A-4B5E-B419-88EE031919E5}" type="presOf" srcId="{92021809-27A4-4575-94CA-0B0328705CC3}" destId="{8F7735D1-5475-4B38-A3A5-DABBFA964E41}" srcOrd="0" destOrd="0" presId="urn:microsoft.com/office/officeart/2005/8/layout/vProcess5"/>
    <dgm:cxn modelId="{DAB9D846-AB0C-48D5-A988-36F899E7833D}" type="presOf" srcId="{D95E5743-C5B0-4675-B278-F1BD8EFBD0C3}" destId="{A1FBDFDF-C40C-4ADA-935E-8E5D891FAE10}" srcOrd="0" destOrd="0" presId="urn:microsoft.com/office/officeart/2005/8/layout/vProcess5"/>
    <dgm:cxn modelId="{9732D547-08A9-44E2-BB73-C62784817144}" type="presOf" srcId="{687BEB14-D203-428D-82C5-04F387BE1DE1}" destId="{BE8BFE61-AF22-4F4F-ACF8-803FA9DC9DDF}" srcOrd="0" destOrd="0" presId="urn:microsoft.com/office/officeart/2005/8/layout/vProcess5"/>
    <dgm:cxn modelId="{EBDC1B4A-2300-406A-951E-97DEBFCC08C3}" type="presOf" srcId="{6334444F-AB7E-4C11-8CF3-B09028A723EE}" destId="{C3A3859D-E11E-45BE-9B92-9BC74A1C2014}" srcOrd="0" destOrd="0" presId="urn:microsoft.com/office/officeart/2005/8/layout/vProcess5"/>
    <dgm:cxn modelId="{C80BD54E-EA56-4E61-B1D3-EBAF64CB51DA}" type="presOf" srcId="{19648723-82A3-4D72-A6EE-0F70FC370FBA}" destId="{2D47C397-D1AE-468E-9D4B-ECB2993924F9}" srcOrd="0" destOrd="0" presId="urn:microsoft.com/office/officeart/2005/8/layout/vProcess5"/>
    <dgm:cxn modelId="{51E75E51-9D68-4518-A621-C2207F439EEE}" type="presOf" srcId="{74EF2AD7-80CB-4F20-A873-C6323B02B99E}" destId="{4751518D-B562-4CDF-B6F9-912C837CE319}" srcOrd="0" destOrd="0" presId="urn:microsoft.com/office/officeart/2005/8/layout/vProcess5"/>
    <dgm:cxn modelId="{97AF4B91-E5DD-4C3D-8EAB-C41822CC306E}" srcId="{6334444F-AB7E-4C11-8CF3-B09028A723EE}" destId="{92021809-27A4-4575-94CA-0B0328705CC3}" srcOrd="3" destOrd="0" parTransId="{0CA0329F-F3C3-4D11-99D6-CD047946EE55}" sibTransId="{328783EC-E80B-42B1-BA3E-75A876680A9E}"/>
    <dgm:cxn modelId="{BD06E39C-2845-45D0-A7F6-593CD1335D37}" type="presOf" srcId="{D0F1AA7D-3522-4B77-9F10-79B0ED5EEC14}" destId="{6197457A-160E-4002-91BF-7F72C0ABF388}" srcOrd="0" destOrd="0" presId="urn:microsoft.com/office/officeart/2005/8/layout/vProcess5"/>
    <dgm:cxn modelId="{907C90A2-98FC-4095-9AED-49559F510635}" srcId="{6334444F-AB7E-4C11-8CF3-B09028A723EE}" destId="{D95E5743-C5B0-4675-B278-F1BD8EFBD0C3}" srcOrd="1" destOrd="0" parTransId="{3CE978EE-F9A9-4FE9-8208-9BFDEEA0B316}" sibTransId="{74EF2AD7-80CB-4F20-A873-C6323B02B99E}"/>
    <dgm:cxn modelId="{BA647AA3-02D8-497D-8F0E-C67D30DF9729}" srcId="{6334444F-AB7E-4C11-8CF3-B09028A723EE}" destId="{687BEB14-D203-428D-82C5-04F387BE1DE1}" srcOrd="2" destOrd="0" parTransId="{CC3CEFA3-F80B-4B22-BE77-6EB48C294D18}" sibTransId="{81F18212-87F4-4C2C-ACB5-CBFEFBC39278}"/>
    <dgm:cxn modelId="{041324C7-F029-4E38-87C7-ACA254E79029}" type="presOf" srcId="{19648723-82A3-4D72-A6EE-0F70FC370FBA}" destId="{D75FA520-6DBA-4D16-97BC-F2D555EBB58A}" srcOrd="1" destOrd="0" presId="urn:microsoft.com/office/officeart/2005/8/layout/vProcess5"/>
    <dgm:cxn modelId="{CE3944F3-25A4-4EB7-959A-A16975B6323B}" type="presOf" srcId="{D95E5743-C5B0-4675-B278-F1BD8EFBD0C3}" destId="{8E765F54-080E-4CA0-822C-249710F2CF9F}" srcOrd="1" destOrd="0" presId="urn:microsoft.com/office/officeart/2005/8/layout/vProcess5"/>
    <dgm:cxn modelId="{770F5DF4-78E6-4B04-A746-3E76AB240D31}" srcId="{6334444F-AB7E-4C11-8CF3-B09028A723EE}" destId="{19648723-82A3-4D72-A6EE-0F70FC370FBA}" srcOrd="0" destOrd="0" parTransId="{C5E5BF4A-FBA1-462A-A298-4B1894C77396}" sibTransId="{D0F1AA7D-3522-4B77-9F10-79B0ED5EEC14}"/>
    <dgm:cxn modelId="{67254A76-73A4-48BE-9C2A-B8D716860785}" type="presParOf" srcId="{C3A3859D-E11E-45BE-9B92-9BC74A1C2014}" destId="{BEB5009B-7C88-4FE1-8737-B165692972D7}" srcOrd="0" destOrd="0" presId="urn:microsoft.com/office/officeart/2005/8/layout/vProcess5"/>
    <dgm:cxn modelId="{7F091EF5-9E15-4059-A36F-939747E1CF38}" type="presParOf" srcId="{C3A3859D-E11E-45BE-9B92-9BC74A1C2014}" destId="{2D47C397-D1AE-468E-9D4B-ECB2993924F9}" srcOrd="1" destOrd="0" presId="urn:microsoft.com/office/officeart/2005/8/layout/vProcess5"/>
    <dgm:cxn modelId="{AF6255FD-8BBA-48A1-A9FD-92AB78A0FC01}" type="presParOf" srcId="{C3A3859D-E11E-45BE-9B92-9BC74A1C2014}" destId="{A1FBDFDF-C40C-4ADA-935E-8E5D891FAE10}" srcOrd="2" destOrd="0" presId="urn:microsoft.com/office/officeart/2005/8/layout/vProcess5"/>
    <dgm:cxn modelId="{F378AF61-87E2-4AC5-9237-2AD3D62A9F5A}" type="presParOf" srcId="{C3A3859D-E11E-45BE-9B92-9BC74A1C2014}" destId="{BE8BFE61-AF22-4F4F-ACF8-803FA9DC9DDF}" srcOrd="3" destOrd="0" presId="urn:microsoft.com/office/officeart/2005/8/layout/vProcess5"/>
    <dgm:cxn modelId="{692E40CD-0E96-4679-9961-288F52CD5A16}" type="presParOf" srcId="{C3A3859D-E11E-45BE-9B92-9BC74A1C2014}" destId="{8F7735D1-5475-4B38-A3A5-DABBFA964E41}" srcOrd="4" destOrd="0" presId="urn:microsoft.com/office/officeart/2005/8/layout/vProcess5"/>
    <dgm:cxn modelId="{5E252300-80E5-42EA-A2CE-01D37C44BF65}" type="presParOf" srcId="{C3A3859D-E11E-45BE-9B92-9BC74A1C2014}" destId="{6197457A-160E-4002-91BF-7F72C0ABF388}" srcOrd="5" destOrd="0" presId="urn:microsoft.com/office/officeart/2005/8/layout/vProcess5"/>
    <dgm:cxn modelId="{9515F11E-5DDA-4AEA-9CDA-23072E6CF00C}" type="presParOf" srcId="{C3A3859D-E11E-45BE-9B92-9BC74A1C2014}" destId="{4751518D-B562-4CDF-B6F9-912C837CE319}" srcOrd="6" destOrd="0" presId="urn:microsoft.com/office/officeart/2005/8/layout/vProcess5"/>
    <dgm:cxn modelId="{D39BF366-E8C4-4823-BF99-304460E2E90B}" type="presParOf" srcId="{C3A3859D-E11E-45BE-9B92-9BC74A1C2014}" destId="{B8FC28FA-48CF-433B-AF9A-BB258DE0E001}" srcOrd="7" destOrd="0" presId="urn:microsoft.com/office/officeart/2005/8/layout/vProcess5"/>
    <dgm:cxn modelId="{272A8DAD-BD8E-44FA-BCA4-D3BED60E67A0}" type="presParOf" srcId="{C3A3859D-E11E-45BE-9B92-9BC74A1C2014}" destId="{D75FA520-6DBA-4D16-97BC-F2D555EBB58A}" srcOrd="8" destOrd="0" presId="urn:microsoft.com/office/officeart/2005/8/layout/vProcess5"/>
    <dgm:cxn modelId="{872585D1-6005-4962-A7C2-DCE0F19ADA06}" type="presParOf" srcId="{C3A3859D-E11E-45BE-9B92-9BC74A1C2014}" destId="{8E765F54-080E-4CA0-822C-249710F2CF9F}" srcOrd="9" destOrd="0" presId="urn:microsoft.com/office/officeart/2005/8/layout/vProcess5"/>
    <dgm:cxn modelId="{54970DCC-1760-454B-8A72-D8C1D8300C87}" type="presParOf" srcId="{C3A3859D-E11E-45BE-9B92-9BC74A1C2014}" destId="{D5B7FF1A-F72C-4A35-9A26-AACD2090E934}" srcOrd="10" destOrd="0" presId="urn:microsoft.com/office/officeart/2005/8/layout/vProcess5"/>
    <dgm:cxn modelId="{AEC760EB-E9D2-45F2-AF8C-CDEA5F246B33}" type="presParOf" srcId="{C3A3859D-E11E-45BE-9B92-9BC74A1C2014}" destId="{7EB11299-A7CA-4899-9EE0-3B77094F7E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4444F-AB7E-4C11-8CF3-B09028A723EE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48723-82A3-4D72-A6EE-0F70FC370FBA}">
      <dgm:prSet phldrT="[Text]" custT="1"/>
      <dgm:spPr/>
      <dgm:t>
        <a:bodyPr/>
        <a:lstStyle/>
        <a:p>
          <a:r>
            <a:rPr lang="en-US" alt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800" b="1" dirty="0"/>
            <a:t> Plasma [HCO</a:t>
          </a:r>
          <a:r>
            <a:rPr lang="en-US" altLang="en-US" sz="2800" b="1" baseline="-25000" dirty="0"/>
            <a:t>3</a:t>
          </a:r>
          <a:r>
            <a:rPr lang="en-US" altLang="en-US" sz="2800" b="1" baseline="30000" dirty="0"/>
            <a:t>-</a:t>
          </a:r>
          <a:r>
            <a:rPr lang="en-US" altLang="en-US" sz="2800" b="1" dirty="0"/>
            <a:t>] </a:t>
          </a:r>
        </a:p>
        <a:p>
          <a:r>
            <a:rPr lang="en-US" altLang="en-US" sz="2700" dirty="0"/>
            <a:t>(e.g. after vomiting)</a:t>
          </a:r>
          <a:endParaRPr lang="en-US" sz="2700" dirty="0"/>
        </a:p>
      </dgm:t>
    </dgm:pt>
    <dgm:pt modelId="{C5E5BF4A-FBA1-462A-A298-4B1894C77396}" type="parTrans" cxnId="{770F5DF4-78E6-4B04-A746-3E76AB240D31}">
      <dgm:prSet/>
      <dgm:spPr/>
      <dgm:t>
        <a:bodyPr/>
        <a:lstStyle/>
        <a:p>
          <a:endParaRPr lang="en-US"/>
        </a:p>
      </dgm:t>
    </dgm:pt>
    <dgm:pt modelId="{D0F1AA7D-3522-4B77-9F10-79B0ED5EEC14}" type="sibTrans" cxnId="{770F5DF4-78E6-4B04-A746-3E76AB240D31}">
      <dgm:prSet/>
      <dgm:spPr/>
      <dgm:t>
        <a:bodyPr/>
        <a:lstStyle/>
        <a:p>
          <a:endParaRPr lang="en-US"/>
        </a:p>
      </dgm:t>
    </dgm:pt>
    <dgm:pt modelId="{D95E5743-C5B0-4675-B278-F1BD8EFBD0C3}">
      <dgm:prSet phldrT="[Text]" custT="1"/>
      <dgm:spPr/>
      <dgm:t>
        <a:bodyPr/>
        <a:lstStyle/>
        <a:p>
          <a:r>
            <a:rPr lang="en-US" alt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↑ </a:t>
          </a:r>
          <a:r>
            <a:rPr lang="en-US" altLang="en-US" sz="2800" b="1" dirty="0"/>
            <a:t>plasma pH </a:t>
          </a:r>
        </a:p>
        <a:p>
          <a:r>
            <a:rPr lang="en-US" altLang="en-US" sz="3200" b="1" i="0" dirty="0">
              <a:solidFill>
                <a:srgbClr val="990033"/>
              </a:solidFill>
            </a:rPr>
            <a:t>Metabolic alkalosis</a:t>
          </a:r>
          <a:endParaRPr lang="en-US" sz="3200" b="1" i="0" dirty="0">
            <a:solidFill>
              <a:srgbClr val="990033"/>
            </a:solidFill>
          </a:endParaRPr>
        </a:p>
      </dgm:t>
    </dgm:pt>
    <dgm:pt modelId="{3CE978EE-F9A9-4FE9-8208-9BFDEEA0B316}" type="parTrans" cxnId="{907C90A2-98FC-4095-9AED-49559F510635}">
      <dgm:prSet/>
      <dgm:spPr/>
      <dgm:t>
        <a:bodyPr/>
        <a:lstStyle/>
        <a:p>
          <a:endParaRPr lang="en-US"/>
        </a:p>
      </dgm:t>
    </dgm:pt>
    <dgm:pt modelId="{74EF2AD7-80CB-4F20-A873-C6323B02B99E}" type="sibTrans" cxnId="{907C90A2-98FC-4095-9AED-49559F510635}">
      <dgm:prSet/>
      <dgm:spPr/>
      <dgm:t>
        <a:bodyPr/>
        <a:lstStyle/>
        <a:p>
          <a:endParaRPr lang="en-US"/>
        </a:p>
      </dgm:t>
    </dgm:pt>
    <dgm:pt modelId="{687BEB14-D203-428D-82C5-04F387BE1DE1}">
      <dgm:prSet phldrT="[Text]"/>
      <dgm:spPr/>
      <dgm:t>
        <a:bodyPr/>
        <a:lstStyle/>
        <a:p>
          <a:r>
            <a:rPr lang="en-US" altLang="en-US" dirty="0"/>
            <a:t>Compensated by </a:t>
          </a:r>
          <a:r>
            <a:rPr lang="en-US" altLang="en-US" dirty="0">
              <a:solidFill>
                <a:srgbClr val="990033"/>
              </a:solidFill>
            </a:rPr>
            <a:t>Hypoventilation </a:t>
          </a:r>
          <a:r>
            <a:rPr lang="en-US" altLang="en-US" dirty="0"/>
            <a:t>→</a:t>
          </a:r>
          <a:r>
            <a:rPr lang="en-US" altLang="en-US" b="1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dirty="0"/>
            <a:t>pCO</a:t>
          </a:r>
          <a:r>
            <a:rPr lang="en-US" altLang="en-US" baseline="-25000" dirty="0"/>
            <a:t>2</a:t>
          </a:r>
          <a:endParaRPr lang="en-US" altLang="en-US" dirty="0"/>
        </a:p>
      </dgm:t>
    </dgm:pt>
    <dgm:pt modelId="{CC3CEFA3-F80B-4B22-BE77-6EB48C294D18}" type="parTrans" cxnId="{BA647AA3-02D8-497D-8F0E-C67D30DF9729}">
      <dgm:prSet/>
      <dgm:spPr/>
      <dgm:t>
        <a:bodyPr/>
        <a:lstStyle/>
        <a:p>
          <a:endParaRPr lang="en-US"/>
        </a:p>
      </dgm:t>
    </dgm:pt>
    <dgm:pt modelId="{81F18212-87F4-4C2C-ACB5-CBFEFBC39278}" type="sibTrans" cxnId="{BA647AA3-02D8-497D-8F0E-C67D30DF9729}">
      <dgm:prSet/>
      <dgm:spPr/>
      <dgm:t>
        <a:bodyPr/>
        <a:lstStyle/>
        <a:p>
          <a:endParaRPr lang="en-US"/>
        </a:p>
      </dgm:t>
    </dgm:pt>
    <dgm:pt modelId="{92021809-27A4-4575-94CA-0B0328705CC3}">
      <dgm:prSet phldrT="[Text]" custT="1"/>
      <dgm:spPr/>
      <dgm:t>
        <a:bodyPr/>
        <a:lstStyle/>
        <a:p>
          <a:r>
            <a:rPr lang="en-US" altLang="en-US" sz="2700" dirty="0"/>
            <a:t>Restores pH towards normal</a:t>
          </a:r>
        </a:p>
        <a:p>
          <a:r>
            <a:rPr lang="en-US" sz="3200" b="1" dirty="0">
              <a:solidFill>
                <a:srgbClr val="990033"/>
              </a:solidFill>
            </a:rPr>
            <a:t>Compensated metabolic alkalosis </a:t>
          </a:r>
        </a:p>
      </dgm:t>
    </dgm:pt>
    <dgm:pt modelId="{0CA0329F-F3C3-4D11-99D6-CD047946EE55}" type="parTrans" cxnId="{97AF4B91-E5DD-4C3D-8EAB-C41822CC306E}">
      <dgm:prSet/>
      <dgm:spPr/>
      <dgm:t>
        <a:bodyPr/>
        <a:lstStyle/>
        <a:p>
          <a:endParaRPr lang="en-US"/>
        </a:p>
      </dgm:t>
    </dgm:pt>
    <dgm:pt modelId="{328783EC-E80B-42B1-BA3E-75A876680A9E}" type="sibTrans" cxnId="{97AF4B91-E5DD-4C3D-8EAB-C41822CC306E}">
      <dgm:prSet/>
      <dgm:spPr/>
      <dgm:t>
        <a:bodyPr/>
        <a:lstStyle/>
        <a:p>
          <a:endParaRPr lang="en-US"/>
        </a:p>
      </dgm:t>
    </dgm:pt>
    <dgm:pt modelId="{C3A3859D-E11E-45BE-9B92-9BC74A1C2014}" type="pres">
      <dgm:prSet presAssocID="{6334444F-AB7E-4C11-8CF3-B09028A723EE}" presName="outerComposite" presStyleCnt="0">
        <dgm:presLayoutVars>
          <dgm:chMax val="5"/>
          <dgm:dir/>
          <dgm:resizeHandles val="exact"/>
        </dgm:presLayoutVars>
      </dgm:prSet>
      <dgm:spPr/>
    </dgm:pt>
    <dgm:pt modelId="{BEB5009B-7C88-4FE1-8737-B165692972D7}" type="pres">
      <dgm:prSet presAssocID="{6334444F-AB7E-4C11-8CF3-B09028A723EE}" presName="dummyMaxCanvas" presStyleCnt="0">
        <dgm:presLayoutVars/>
      </dgm:prSet>
      <dgm:spPr/>
    </dgm:pt>
    <dgm:pt modelId="{2D47C397-D1AE-468E-9D4B-ECB2993924F9}" type="pres">
      <dgm:prSet presAssocID="{6334444F-AB7E-4C11-8CF3-B09028A723EE}" presName="FourNodes_1" presStyleLbl="node1" presStyleIdx="0" presStyleCnt="4">
        <dgm:presLayoutVars>
          <dgm:bulletEnabled val="1"/>
        </dgm:presLayoutVars>
      </dgm:prSet>
      <dgm:spPr/>
    </dgm:pt>
    <dgm:pt modelId="{A1FBDFDF-C40C-4ADA-935E-8E5D891FAE10}" type="pres">
      <dgm:prSet presAssocID="{6334444F-AB7E-4C11-8CF3-B09028A723EE}" presName="FourNodes_2" presStyleLbl="node1" presStyleIdx="1" presStyleCnt="4" custLinFactNeighborX="-818" custLinFactNeighborY="-4469">
        <dgm:presLayoutVars>
          <dgm:bulletEnabled val="1"/>
        </dgm:presLayoutVars>
      </dgm:prSet>
      <dgm:spPr/>
    </dgm:pt>
    <dgm:pt modelId="{BE8BFE61-AF22-4F4F-ACF8-803FA9DC9DDF}" type="pres">
      <dgm:prSet presAssocID="{6334444F-AB7E-4C11-8CF3-B09028A723EE}" presName="FourNodes_3" presStyleLbl="node1" presStyleIdx="2" presStyleCnt="4">
        <dgm:presLayoutVars>
          <dgm:bulletEnabled val="1"/>
        </dgm:presLayoutVars>
      </dgm:prSet>
      <dgm:spPr/>
    </dgm:pt>
    <dgm:pt modelId="{8F7735D1-5475-4B38-A3A5-DABBFA964E41}" type="pres">
      <dgm:prSet presAssocID="{6334444F-AB7E-4C11-8CF3-B09028A723EE}" presName="FourNodes_4" presStyleLbl="node1" presStyleIdx="3" presStyleCnt="4" custScaleX="116733">
        <dgm:presLayoutVars>
          <dgm:bulletEnabled val="1"/>
        </dgm:presLayoutVars>
      </dgm:prSet>
      <dgm:spPr/>
    </dgm:pt>
    <dgm:pt modelId="{6197457A-160E-4002-91BF-7F72C0ABF388}" type="pres">
      <dgm:prSet presAssocID="{6334444F-AB7E-4C11-8CF3-B09028A723EE}" presName="FourConn_1-2" presStyleLbl="fgAccFollowNode1" presStyleIdx="0" presStyleCnt="3">
        <dgm:presLayoutVars>
          <dgm:bulletEnabled val="1"/>
        </dgm:presLayoutVars>
      </dgm:prSet>
      <dgm:spPr/>
    </dgm:pt>
    <dgm:pt modelId="{4751518D-B562-4CDF-B6F9-912C837CE319}" type="pres">
      <dgm:prSet presAssocID="{6334444F-AB7E-4C11-8CF3-B09028A723EE}" presName="FourConn_2-3" presStyleLbl="fgAccFollowNode1" presStyleIdx="1" presStyleCnt="3">
        <dgm:presLayoutVars>
          <dgm:bulletEnabled val="1"/>
        </dgm:presLayoutVars>
      </dgm:prSet>
      <dgm:spPr/>
    </dgm:pt>
    <dgm:pt modelId="{B8FC28FA-48CF-433B-AF9A-BB258DE0E001}" type="pres">
      <dgm:prSet presAssocID="{6334444F-AB7E-4C11-8CF3-B09028A723EE}" presName="FourConn_3-4" presStyleLbl="fgAccFollowNode1" presStyleIdx="2" presStyleCnt="3">
        <dgm:presLayoutVars>
          <dgm:bulletEnabled val="1"/>
        </dgm:presLayoutVars>
      </dgm:prSet>
      <dgm:spPr/>
    </dgm:pt>
    <dgm:pt modelId="{D75FA520-6DBA-4D16-97BC-F2D555EBB58A}" type="pres">
      <dgm:prSet presAssocID="{6334444F-AB7E-4C11-8CF3-B09028A723EE}" presName="FourNodes_1_text" presStyleLbl="node1" presStyleIdx="3" presStyleCnt="4">
        <dgm:presLayoutVars>
          <dgm:bulletEnabled val="1"/>
        </dgm:presLayoutVars>
      </dgm:prSet>
      <dgm:spPr/>
    </dgm:pt>
    <dgm:pt modelId="{8E765F54-080E-4CA0-822C-249710F2CF9F}" type="pres">
      <dgm:prSet presAssocID="{6334444F-AB7E-4C11-8CF3-B09028A723EE}" presName="FourNodes_2_text" presStyleLbl="node1" presStyleIdx="3" presStyleCnt="4">
        <dgm:presLayoutVars>
          <dgm:bulletEnabled val="1"/>
        </dgm:presLayoutVars>
      </dgm:prSet>
      <dgm:spPr/>
    </dgm:pt>
    <dgm:pt modelId="{D5B7FF1A-F72C-4A35-9A26-AACD2090E934}" type="pres">
      <dgm:prSet presAssocID="{6334444F-AB7E-4C11-8CF3-B09028A723EE}" presName="FourNodes_3_text" presStyleLbl="node1" presStyleIdx="3" presStyleCnt="4">
        <dgm:presLayoutVars>
          <dgm:bulletEnabled val="1"/>
        </dgm:presLayoutVars>
      </dgm:prSet>
      <dgm:spPr/>
    </dgm:pt>
    <dgm:pt modelId="{7EB11299-A7CA-4899-9EE0-3B77094F7E37}" type="pres">
      <dgm:prSet presAssocID="{6334444F-AB7E-4C11-8CF3-B09028A723E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7E99A25-0BA1-4F8D-84ED-D3D80C4C868D}" type="presOf" srcId="{81F18212-87F4-4C2C-ACB5-CBFEFBC39278}" destId="{B8FC28FA-48CF-433B-AF9A-BB258DE0E001}" srcOrd="0" destOrd="0" presId="urn:microsoft.com/office/officeart/2005/8/layout/vProcess5"/>
    <dgm:cxn modelId="{D8951727-4383-436E-8BF5-AD3E5AE40DCD}" type="presOf" srcId="{92021809-27A4-4575-94CA-0B0328705CC3}" destId="{7EB11299-A7CA-4899-9EE0-3B77094F7E37}" srcOrd="1" destOrd="0" presId="urn:microsoft.com/office/officeart/2005/8/layout/vProcess5"/>
    <dgm:cxn modelId="{4D7BA25B-7832-42AD-882C-29DEC44F7AF9}" type="presOf" srcId="{687BEB14-D203-428D-82C5-04F387BE1DE1}" destId="{D5B7FF1A-F72C-4A35-9A26-AACD2090E934}" srcOrd="1" destOrd="0" presId="urn:microsoft.com/office/officeart/2005/8/layout/vProcess5"/>
    <dgm:cxn modelId="{69B24866-034A-4B5E-B419-88EE031919E5}" type="presOf" srcId="{92021809-27A4-4575-94CA-0B0328705CC3}" destId="{8F7735D1-5475-4B38-A3A5-DABBFA964E41}" srcOrd="0" destOrd="0" presId="urn:microsoft.com/office/officeart/2005/8/layout/vProcess5"/>
    <dgm:cxn modelId="{DAB9D846-AB0C-48D5-A988-36F899E7833D}" type="presOf" srcId="{D95E5743-C5B0-4675-B278-F1BD8EFBD0C3}" destId="{A1FBDFDF-C40C-4ADA-935E-8E5D891FAE10}" srcOrd="0" destOrd="0" presId="urn:microsoft.com/office/officeart/2005/8/layout/vProcess5"/>
    <dgm:cxn modelId="{9732D547-08A9-44E2-BB73-C62784817144}" type="presOf" srcId="{687BEB14-D203-428D-82C5-04F387BE1DE1}" destId="{BE8BFE61-AF22-4F4F-ACF8-803FA9DC9DDF}" srcOrd="0" destOrd="0" presId="urn:microsoft.com/office/officeart/2005/8/layout/vProcess5"/>
    <dgm:cxn modelId="{EBDC1B4A-2300-406A-951E-97DEBFCC08C3}" type="presOf" srcId="{6334444F-AB7E-4C11-8CF3-B09028A723EE}" destId="{C3A3859D-E11E-45BE-9B92-9BC74A1C2014}" srcOrd="0" destOrd="0" presId="urn:microsoft.com/office/officeart/2005/8/layout/vProcess5"/>
    <dgm:cxn modelId="{C80BD54E-EA56-4E61-B1D3-EBAF64CB51DA}" type="presOf" srcId="{19648723-82A3-4D72-A6EE-0F70FC370FBA}" destId="{2D47C397-D1AE-468E-9D4B-ECB2993924F9}" srcOrd="0" destOrd="0" presId="urn:microsoft.com/office/officeart/2005/8/layout/vProcess5"/>
    <dgm:cxn modelId="{51E75E51-9D68-4518-A621-C2207F439EEE}" type="presOf" srcId="{74EF2AD7-80CB-4F20-A873-C6323B02B99E}" destId="{4751518D-B562-4CDF-B6F9-912C837CE319}" srcOrd="0" destOrd="0" presId="urn:microsoft.com/office/officeart/2005/8/layout/vProcess5"/>
    <dgm:cxn modelId="{97AF4B91-E5DD-4C3D-8EAB-C41822CC306E}" srcId="{6334444F-AB7E-4C11-8CF3-B09028A723EE}" destId="{92021809-27A4-4575-94CA-0B0328705CC3}" srcOrd="3" destOrd="0" parTransId="{0CA0329F-F3C3-4D11-99D6-CD047946EE55}" sibTransId="{328783EC-E80B-42B1-BA3E-75A876680A9E}"/>
    <dgm:cxn modelId="{BD06E39C-2845-45D0-A7F6-593CD1335D37}" type="presOf" srcId="{D0F1AA7D-3522-4B77-9F10-79B0ED5EEC14}" destId="{6197457A-160E-4002-91BF-7F72C0ABF388}" srcOrd="0" destOrd="0" presId="urn:microsoft.com/office/officeart/2005/8/layout/vProcess5"/>
    <dgm:cxn modelId="{907C90A2-98FC-4095-9AED-49559F510635}" srcId="{6334444F-AB7E-4C11-8CF3-B09028A723EE}" destId="{D95E5743-C5B0-4675-B278-F1BD8EFBD0C3}" srcOrd="1" destOrd="0" parTransId="{3CE978EE-F9A9-4FE9-8208-9BFDEEA0B316}" sibTransId="{74EF2AD7-80CB-4F20-A873-C6323B02B99E}"/>
    <dgm:cxn modelId="{BA647AA3-02D8-497D-8F0E-C67D30DF9729}" srcId="{6334444F-AB7E-4C11-8CF3-B09028A723EE}" destId="{687BEB14-D203-428D-82C5-04F387BE1DE1}" srcOrd="2" destOrd="0" parTransId="{CC3CEFA3-F80B-4B22-BE77-6EB48C294D18}" sibTransId="{81F18212-87F4-4C2C-ACB5-CBFEFBC39278}"/>
    <dgm:cxn modelId="{041324C7-F029-4E38-87C7-ACA254E79029}" type="presOf" srcId="{19648723-82A3-4D72-A6EE-0F70FC370FBA}" destId="{D75FA520-6DBA-4D16-97BC-F2D555EBB58A}" srcOrd="1" destOrd="0" presId="urn:microsoft.com/office/officeart/2005/8/layout/vProcess5"/>
    <dgm:cxn modelId="{CE3944F3-25A4-4EB7-959A-A16975B6323B}" type="presOf" srcId="{D95E5743-C5B0-4675-B278-F1BD8EFBD0C3}" destId="{8E765F54-080E-4CA0-822C-249710F2CF9F}" srcOrd="1" destOrd="0" presId="urn:microsoft.com/office/officeart/2005/8/layout/vProcess5"/>
    <dgm:cxn modelId="{770F5DF4-78E6-4B04-A746-3E76AB240D31}" srcId="{6334444F-AB7E-4C11-8CF3-B09028A723EE}" destId="{19648723-82A3-4D72-A6EE-0F70FC370FBA}" srcOrd="0" destOrd="0" parTransId="{C5E5BF4A-FBA1-462A-A298-4B1894C77396}" sibTransId="{D0F1AA7D-3522-4B77-9F10-79B0ED5EEC14}"/>
    <dgm:cxn modelId="{67254A76-73A4-48BE-9C2A-B8D716860785}" type="presParOf" srcId="{C3A3859D-E11E-45BE-9B92-9BC74A1C2014}" destId="{BEB5009B-7C88-4FE1-8737-B165692972D7}" srcOrd="0" destOrd="0" presId="urn:microsoft.com/office/officeart/2005/8/layout/vProcess5"/>
    <dgm:cxn modelId="{7F091EF5-9E15-4059-A36F-939747E1CF38}" type="presParOf" srcId="{C3A3859D-E11E-45BE-9B92-9BC74A1C2014}" destId="{2D47C397-D1AE-468E-9D4B-ECB2993924F9}" srcOrd="1" destOrd="0" presId="urn:microsoft.com/office/officeart/2005/8/layout/vProcess5"/>
    <dgm:cxn modelId="{AF6255FD-8BBA-48A1-A9FD-92AB78A0FC01}" type="presParOf" srcId="{C3A3859D-E11E-45BE-9B92-9BC74A1C2014}" destId="{A1FBDFDF-C40C-4ADA-935E-8E5D891FAE10}" srcOrd="2" destOrd="0" presId="urn:microsoft.com/office/officeart/2005/8/layout/vProcess5"/>
    <dgm:cxn modelId="{F378AF61-87E2-4AC5-9237-2AD3D62A9F5A}" type="presParOf" srcId="{C3A3859D-E11E-45BE-9B92-9BC74A1C2014}" destId="{BE8BFE61-AF22-4F4F-ACF8-803FA9DC9DDF}" srcOrd="3" destOrd="0" presId="urn:microsoft.com/office/officeart/2005/8/layout/vProcess5"/>
    <dgm:cxn modelId="{692E40CD-0E96-4679-9961-288F52CD5A16}" type="presParOf" srcId="{C3A3859D-E11E-45BE-9B92-9BC74A1C2014}" destId="{8F7735D1-5475-4B38-A3A5-DABBFA964E41}" srcOrd="4" destOrd="0" presId="urn:microsoft.com/office/officeart/2005/8/layout/vProcess5"/>
    <dgm:cxn modelId="{5E252300-80E5-42EA-A2CE-01D37C44BF65}" type="presParOf" srcId="{C3A3859D-E11E-45BE-9B92-9BC74A1C2014}" destId="{6197457A-160E-4002-91BF-7F72C0ABF388}" srcOrd="5" destOrd="0" presId="urn:microsoft.com/office/officeart/2005/8/layout/vProcess5"/>
    <dgm:cxn modelId="{9515F11E-5DDA-4AEA-9CDA-23072E6CF00C}" type="presParOf" srcId="{C3A3859D-E11E-45BE-9B92-9BC74A1C2014}" destId="{4751518D-B562-4CDF-B6F9-912C837CE319}" srcOrd="6" destOrd="0" presId="urn:microsoft.com/office/officeart/2005/8/layout/vProcess5"/>
    <dgm:cxn modelId="{D39BF366-E8C4-4823-BF99-304460E2E90B}" type="presParOf" srcId="{C3A3859D-E11E-45BE-9B92-9BC74A1C2014}" destId="{B8FC28FA-48CF-433B-AF9A-BB258DE0E001}" srcOrd="7" destOrd="0" presId="urn:microsoft.com/office/officeart/2005/8/layout/vProcess5"/>
    <dgm:cxn modelId="{272A8DAD-BD8E-44FA-BCA4-D3BED60E67A0}" type="presParOf" srcId="{C3A3859D-E11E-45BE-9B92-9BC74A1C2014}" destId="{D75FA520-6DBA-4D16-97BC-F2D555EBB58A}" srcOrd="8" destOrd="0" presId="urn:microsoft.com/office/officeart/2005/8/layout/vProcess5"/>
    <dgm:cxn modelId="{872585D1-6005-4962-A7C2-DCE0F19ADA06}" type="presParOf" srcId="{C3A3859D-E11E-45BE-9B92-9BC74A1C2014}" destId="{8E765F54-080E-4CA0-822C-249710F2CF9F}" srcOrd="9" destOrd="0" presId="urn:microsoft.com/office/officeart/2005/8/layout/vProcess5"/>
    <dgm:cxn modelId="{54970DCC-1760-454B-8A72-D8C1D8300C87}" type="presParOf" srcId="{C3A3859D-E11E-45BE-9B92-9BC74A1C2014}" destId="{D5B7FF1A-F72C-4A35-9A26-AACD2090E934}" srcOrd="10" destOrd="0" presId="urn:microsoft.com/office/officeart/2005/8/layout/vProcess5"/>
    <dgm:cxn modelId="{AEC760EB-E9D2-45F2-AF8C-CDEA5F246B33}" type="presParOf" srcId="{C3A3859D-E11E-45BE-9B92-9BC74A1C2014}" destId="{7EB11299-A7CA-4899-9EE0-3B77094F7E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05E17-839B-44C0-B22E-CBB02ED4E1EE}">
      <dsp:nvSpPr>
        <dsp:cNvPr id="0" name=""/>
        <dsp:cNvSpPr/>
      </dsp:nvSpPr>
      <dsp:spPr>
        <a:xfrm>
          <a:off x="0" y="831845"/>
          <a:ext cx="1032782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F34C1-F45E-4AE9-B48B-68AB2828C5F5}">
      <dsp:nvSpPr>
        <dsp:cNvPr id="0" name=""/>
        <dsp:cNvSpPr/>
      </dsp:nvSpPr>
      <dsp:spPr>
        <a:xfrm>
          <a:off x="516391" y="38807"/>
          <a:ext cx="8889000" cy="121827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7" tIns="0" rIns="27325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PO2</a:t>
          </a:r>
          <a:r>
            <a:rPr lang="en-US" sz="3600" kern="1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400" b="1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Falls in pO2 are known as</a:t>
          </a:r>
          <a:r>
            <a:rPr lang="en-US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solidFill>
                <a:srgbClr val="C00000"/>
              </a:solidFill>
            </a:rPr>
            <a:t>hypoxia </a:t>
          </a:r>
        </a:p>
      </dsp:txBody>
      <dsp:txXfrm>
        <a:off x="575862" y="98278"/>
        <a:ext cx="8770058" cy="1099336"/>
      </dsp:txXfrm>
    </dsp:sp>
    <dsp:sp modelId="{8F298DCC-AB83-4497-B168-1A0BE5EFC225}">
      <dsp:nvSpPr>
        <dsp:cNvPr id="0" name=""/>
        <dsp:cNvSpPr/>
      </dsp:nvSpPr>
      <dsp:spPr>
        <a:xfrm>
          <a:off x="0" y="2509484"/>
          <a:ext cx="1032782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6A259-80A9-4063-B974-C481206D53E4}">
      <dsp:nvSpPr>
        <dsp:cNvPr id="0" name=""/>
        <dsp:cNvSpPr/>
      </dsp:nvSpPr>
      <dsp:spPr>
        <a:xfrm>
          <a:off x="516391" y="1719245"/>
          <a:ext cx="8889000" cy="121827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7" tIns="0" rIns="27325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PCO2</a:t>
          </a:r>
          <a:r>
            <a:rPr lang="en-US" sz="2400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 rise in alveolar and hence arterial pCO2 is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known as </a:t>
          </a:r>
          <a:r>
            <a:rPr lang="en-US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'hypercapnia', </a:t>
          </a:r>
          <a:r>
            <a:rPr lang="en-US" sz="2400" b="1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 fall as </a:t>
          </a:r>
          <a:r>
            <a:rPr lang="en-US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'hypocapnia'.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575862" y="1778716"/>
        <a:ext cx="8770058" cy="1099336"/>
      </dsp:txXfrm>
    </dsp:sp>
    <dsp:sp modelId="{AA0229D4-024B-419C-85D9-A1A3DA1F66E1}">
      <dsp:nvSpPr>
        <dsp:cNvPr id="0" name=""/>
        <dsp:cNvSpPr/>
      </dsp:nvSpPr>
      <dsp:spPr>
        <a:xfrm>
          <a:off x="0" y="4187123"/>
          <a:ext cx="1032782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E1C4A-DD12-490B-AC6E-CE08CC00A18E}">
      <dsp:nvSpPr>
        <dsp:cNvPr id="0" name=""/>
        <dsp:cNvSpPr/>
      </dsp:nvSpPr>
      <dsp:spPr>
        <a:xfrm>
          <a:off x="516391" y="3396884"/>
          <a:ext cx="8889000" cy="121827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257" tIns="0" rIns="27325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444444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H+ ion</a:t>
          </a:r>
          <a:r>
            <a:rPr lang="en-US" sz="36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: </a:t>
          </a:r>
          <a:r>
            <a:rPr lang="en-US" sz="2400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the pH of plasma is determined by </a:t>
          </a:r>
          <a:r>
            <a:rPr lang="en-US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the ratio of [HCO3-] to pCO2 which is  normally about 20:1</a:t>
          </a:r>
          <a:r>
            <a:rPr lang="en-US" sz="2400" b="1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Henderson-</a:t>
          </a:r>
          <a:r>
            <a:rPr lang="en-US" sz="2400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Hasselbalch</a:t>
          </a:r>
          <a:r>
            <a:rPr lang="en-US" sz="2400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equation</a:t>
          </a:r>
          <a:endParaRPr lang="en-US" sz="2400" kern="1200" dirty="0">
            <a:solidFill>
              <a:srgbClr val="444444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   </a:t>
          </a:r>
          <a:endParaRPr lang="en-US" sz="2400" kern="1200" dirty="0"/>
        </a:p>
      </dsp:txBody>
      <dsp:txXfrm>
        <a:off x="575862" y="3456355"/>
        <a:ext cx="8770058" cy="1099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1DBE-DE26-4F7D-9807-84692F0DD134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1" kern="1200">
              <a:latin typeface="Calibri" panose="020F0502020204030204" pitchFamily="34" charset="0"/>
              <a:cs typeface="Calibri" panose="020F0502020204030204" pitchFamily="34" charset="0"/>
            </a:rPr>
            <a:t>[Dissolved CO2] rises more than [HCO3-] </a:t>
          </a:r>
          <a:endParaRPr lang="en-US" sz="2200" kern="1200" dirty="0"/>
        </a:p>
      </dsp:txBody>
      <dsp:txXfrm>
        <a:off x="28567" y="28567"/>
        <a:ext cx="5091953" cy="918226"/>
      </dsp:txXfrm>
    </dsp:sp>
    <dsp:sp modelId="{E96D4A82-A677-42A5-B739-62425D55210C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1" kern="1200" dirty="0"/>
            <a:t>↓ PH </a:t>
          </a:r>
          <a:r>
            <a:rPr kumimoji="0" lang="en-US" altLang="en-US" sz="2200" b="0" i="0" u="none" strike="noStrike" kern="1200" cap="none" spc="0" normalizeH="0" baseline="0" noProof="0" dirty="0">
              <a:ln/>
              <a:effectLst/>
              <a:highlight>
                <a:srgbClr val="FFFF00"/>
              </a:highlight>
              <a:uLnTx/>
              <a:uFillTx/>
              <a:latin typeface="Trebuchet MS"/>
              <a:ea typeface="+mn-ea"/>
              <a:cs typeface="+mn-cs"/>
            </a:rPr>
            <a:t>Respiratory Acidosis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→</a:t>
          </a:r>
          <a:r>
            <a:rPr lang="en-US" alt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Enzymes denaturation </a:t>
          </a:r>
          <a:endParaRPr lang="en-US" sz="2200" kern="1200" dirty="0"/>
        </a:p>
      </dsp:txBody>
      <dsp:txXfrm>
        <a:off x="495927" y="1139393"/>
        <a:ext cx="5100081" cy="918226"/>
      </dsp:txXfrm>
    </dsp:sp>
    <dsp:sp modelId="{C487EB87-4589-4FF7-8EBB-781CED250D9B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this condition persists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/>
            <a:t>The kidney response by↓  excretion of HCO3</a:t>
          </a:r>
          <a:endParaRPr lang="en-US" sz="2400" kern="1200" dirty="0"/>
        </a:p>
      </dsp:txBody>
      <dsp:txXfrm>
        <a:off x="963286" y="2250220"/>
        <a:ext cx="5100081" cy="918226"/>
      </dsp:txXfrm>
    </dsp:sp>
    <dsp:sp modelId="{39895AEC-6981-4D52-A927-D9747D9E9185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1" kern="1200" dirty="0"/>
            <a:t>Restoring the ratio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1" kern="1200" dirty="0"/>
            <a:t>[Dissolved CO2] /[ HCO3-]</a:t>
          </a:r>
          <a:endParaRPr lang="en-US" sz="2200" kern="1200" dirty="0"/>
        </a:p>
      </dsp:txBody>
      <dsp:txXfrm>
        <a:off x="1430646" y="3361047"/>
        <a:ext cx="5100081" cy="918226"/>
      </dsp:txXfrm>
    </dsp:sp>
    <dsp:sp modelId="{B8DB90E0-6739-492F-8791-9E57BBE5F298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        PH </a:t>
          </a: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n-US" sz="2200" b="1" kern="1200" dirty="0"/>
            <a:t>normal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highlight>
                <a:srgbClr val="FFFF00"/>
              </a:highlight>
            </a:rPr>
            <a:t>Compensated </a:t>
          </a:r>
          <a:r>
            <a:rPr lang="en-US" altLang="en-US" sz="2200" b="1" kern="1200" dirty="0">
              <a:highlight>
                <a:srgbClr val="FFFF00"/>
              </a:highlight>
            </a:rPr>
            <a:t>respiratory acidosis </a:t>
          </a:r>
          <a:endParaRPr lang="en-US" sz="2200" kern="1200" dirty="0">
            <a:highlight>
              <a:srgbClr val="FFFF00"/>
            </a:highlight>
          </a:endParaRPr>
        </a:p>
      </dsp:txBody>
      <dsp:txXfrm>
        <a:off x="1898006" y="4471873"/>
        <a:ext cx="5100081" cy="918226"/>
      </dsp:txXfrm>
    </dsp:sp>
    <dsp:sp modelId="{7D7112EF-721E-4F47-875A-EAB72B9D89B8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767221" y="712554"/>
        <a:ext cx="348692" cy="477073"/>
      </dsp:txXfrm>
    </dsp:sp>
    <dsp:sp modelId="{0E7A8C3C-9431-4FC9-89C5-B119581AAE3E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234581" y="1823381"/>
        <a:ext cx="348692" cy="477073"/>
      </dsp:txXfrm>
    </dsp:sp>
    <dsp:sp modelId="{3B76C2DC-133E-4183-843A-F0F49B7CBAA8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01941" y="2917952"/>
        <a:ext cx="348692" cy="477073"/>
      </dsp:txXfrm>
    </dsp:sp>
    <dsp:sp modelId="{393CEA24-F14B-487E-9CE1-3341877FCBA5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169301" y="4039616"/>
        <a:ext cx="348692" cy="477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1DBE-DE26-4F7D-9807-84692F0DD134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[Dissolved CO2] decrease</a:t>
          </a:r>
          <a:endParaRPr lang="en-US" sz="2400" kern="1200" dirty="0"/>
        </a:p>
      </dsp:txBody>
      <dsp:txXfrm>
        <a:off x="28567" y="28567"/>
        <a:ext cx="5091953" cy="918226"/>
      </dsp:txXfrm>
    </dsp:sp>
    <dsp:sp modelId="{E96D4A82-A677-42A5-B739-62425D55210C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200" b="1" kern="1200" dirty="0"/>
            <a:t> PH </a:t>
          </a:r>
          <a:r>
            <a:rPr kumimoji="0" lang="en-US" altLang="en-US" sz="2200" b="0" i="0" u="none" strike="noStrike" kern="1200" cap="none" spc="0" normalizeH="0" baseline="0" noProof="0" dirty="0">
              <a:ln/>
              <a:effectLst/>
              <a:highlight>
                <a:srgbClr val="FFFF00"/>
              </a:highlight>
              <a:uLnTx/>
              <a:uFillTx/>
              <a:latin typeface="Trebuchet MS"/>
              <a:ea typeface="+mn-ea"/>
              <a:cs typeface="+mn-cs"/>
            </a:rPr>
            <a:t>Respiratory Alkalosis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2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→</a:t>
          </a:r>
          <a:r>
            <a:rPr lang="en-US" alt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Tetany</a:t>
          </a:r>
          <a:endParaRPr lang="en-US" sz="2200" kern="1200" dirty="0"/>
        </a:p>
      </dsp:txBody>
      <dsp:txXfrm>
        <a:off x="495927" y="1139393"/>
        <a:ext cx="5100081" cy="918226"/>
      </dsp:txXfrm>
    </dsp:sp>
    <dsp:sp modelId="{C487EB87-4589-4FF7-8EBB-781CED250D9B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this condition persists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The kidney response by</a:t>
          </a:r>
          <a:r>
            <a:rPr lang="en-US" alt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400" b="1" kern="1200" dirty="0"/>
            <a:t>  excretion of HCO3</a:t>
          </a:r>
          <a:endParaRPr lang="en-US" sz="2400" kern="1200" dirty="0"/>
        </a:p>
      </dsp:txBody>
      <dsp:txXfrm>
        <a:off x="963286" y="2250220"/>
        <a:ext cx="5100081" cy="918226"/>
      </dsp:txXfrm>
    </dsp:sp>
    <dsp:sp modelId="{39895AEC-6981-4D52-A927-D9747D9E9185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Restoring the ratio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/>
            <a:t>[Dissolved CO2] /[ HCO3-]</a:t>
          </a:r>
          <a:endParaRPr lang="en-US" sz="2400" kern="1200" dirty="0"/>
        </a:p>
      </dsp:txBody>
      <dsp:txXfrm>
        <a:off x="1430646" y="3361047"/>
        <a:ext cx="5100081" cy="918226"/>
      </dsp:txXfrm>
    </dsp:sp>
    <dsp:sp modelId="{B8DB90E0-6739-492F-8791-9E57BBE5F298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    PH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≈ </a:t>
          </a:r>
          <a:r>
            <a:rPr lang="en-US" sz="2400" b="1" kern="1200" dirty="0"/>
            <a:t>normal </a:t>
          </a:r>
          <a:r>
            <a:rPr lang="en-US" sz="2400" b="1" kern="1200" dirty="0">
              <a:solidFill>
                <a:schemeClr val="tx1"/>
              </a:solidFill>
            </a:rPr>
            <a:t>but buffer base          (</a:t>
          </a:r>
          <a:r>
            <a:rPr lang="en-US" altLang="en-US" sz="2400" b="1" kern="1200" dirty="0"/>
            <a:t>[ HCO3-])</a:t>
          </a:r>
          <a:r>
            <a:rPr lang="en-US" sz="2400" b="1" kern="1200" dirty="0">
              <a:solidFill>
                <a:schemeClr val="tx1"/>
              </a:solidFill>
            </a:rPr>
            <a:t> concentration  is reduced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highlight>
                <a:srgbClr val="FFFF00"/>
              </a:highlight>
            </a:rPr>
            <a:t>Compensated </a:t>
          </a:r>
          <a:r>
            <a:rPr lang="en-US" altLang="en-US" sz="2400" b="1" kern="1200" dirty="0">
              <a:highlight>
                <a:srgbClr val="FFFF00"/>
              </a:highlight>
            </a:rPr>
            <a:t>respiratory alkalosis </a:t>
          </a:r>
          <a:endParaRPr lang="en-US" sz="2400" kern="1200" dirty="0">
            <a:highlight>
              <a:srgbClr val="FFFF00"/>
            </a:highlight>
          </a:endParaRPr>
        </a:p>
      </dsp:txBody>
      <dsp:txXfrm>
        <a:off x="1898006" y="4471873"/>
        <a:ext cx="5100081" cy="918226"/>
      </dsp:txXfrm>
    </dsp:sp>
    <dsp:sp modelId="{7D7112EF-721E-4F47-875A-EAB72B9D89B8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767221" y="712554"/>
        <a:ext cx="348692" cy="477073"/>
      </dsp:txXfrm>
    </dsp:sp>
    <dsp:sp modelId="{0E7A8C3C-9431-4FC9-89C5-B119581AAE3E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234581" y="1823381"/>
        <a:ext cx="348692" cy="477073"/>
      </dsp:txXfrm>
    </dsp:sp>
    <dsp:sp modelId="{3B76C2DC-133E-4183-843A-F0F49B7CBAA8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01941" y="2917952"/>
        <a:ext cx="348692" cy="477073"/>
      </dsp:txXfrm>
    </dsp:sp>
    <dsp:sp modelId="{393CEA24-F14B-487E-9CE1-3341877FCBA5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169301" y="4039616"/>
        <a:ext cx="348692" cy="477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7C397-D1AE-468E-9D4B-ECB2993924F9}">
      <dsp:nvSpPr>
        <dsp:cNvPr id="0" name=""/>
        <dsp:cNvSpPr/>
      </dsp:nvSpPr>
      <dsp:spPr>
        <a:xfrm>
          <a:off x="-265712" y="0"/>
          <a:ext cx="6597455" cy="1044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700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700" kern="1200" dirty="0"/>
            <a:t>Tissues production</a:t>
          </a:r>
          <a:r>
            <a:rPr lang="en-US" altLang="en-US" sz="2700" i="1" kern="1200" dirty="0"/>
            <a:t> acid</a:t>
          </a:r>
          <a:r>
            <a:rPr lang="en-US" altLang="en-US" sz="2700" kern="1200" dirty="0"/>
            <a:t>, this reacts with HCO</a:t>
          </a:r>
          <a:r>
            <a:rPr lang="en-US" altLang="en-US" sz="2700" kern="1200" baseline="-25000" dirty="0"/>
            <a:t>3</a:t>
          </a:r>
          <a:r>
            <a:rPr lang="en-US" altLang="en-US" sz="2700" kern="1200" baseline="30000" dirty="0"/>
            <a:t>-</a:t>
          </a:r>
          <a:endParaRPr lang="en-US" sz="2700" kern="1200" dirty="0"/>
        </a:p>
      </dsp:txBody>
      <dsp:txXfrm>
        <a:off x="-235129" y="30583"/>
        <a:ext cx="5382465" cy="983018"/>
      </dsp:txXfrm>
    </dsp:sp>
    <dsp:sp modelId="{A1FBDFDF-C40C-4ADA-935E-8E5D891FAE10}">
      <dsp:nvSpPr>
        <dsp:cNvPr id="0" name=""/>
        <dsp:cNvSpPr/>
      </dsp:nvSpPr>
      <dsp:spPr>
        <a:xfrm>
          <a:off x="286824" y="1234036"/>
          <a:ext cx="6597455" cy="1044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/>
            <a:t>↓ [HCO</a:t>
          </a:r>
          <a:r>
            <a:rPr lang="en-US" altLang="en-US" sz="2200" kern="1200" baseline="-25000" dirty="0"/>
            <a:t>3</a:t>
          </a:r>
          <a:r>
            <a:rPr lang="en-US" altLang="en-US" sz="2200" kern="1200" baseline="30000" dirty="0"/>
            <a:t>-</a:t>
          </a:r>
          <a:r>
            <a:rPr lang="en-US" altLang="en-US" sz="2200" kern="1200" dirty="0"/>
            <a:t>]  →  ↓pH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i="1" kern="1200" dirty="0">
              <a:solidFill>
                <a:srgbClr val="990033"/>
              </a:solidFill>
            </a:rPr>
            <a:t>Metabolic acidosis</a:t>
          </a:r>
          <a:endParaRPr lang="en-US" sz="3200" b="1" kern="1200" dirty="0">
            <a:solidFill>
              <a:srgbClr val="990033"/>
            </a:solidFill>
          </a:endParaRPr>
        </a:p>
      </dsp:txBody>
      <dsp:txXfrm>
        <a:off x="317407" y="1264619"/>
        <a:ext cx="5305032" cy="983018"/>
      </dsp:txXfrm>
    </dsp:sp>
    <dsp:sp modelId="{BE8BFE61-AF22-4F4F-ACF8-803FA9DC9DDF}">
      <dsp:nvSpPr>
        <dsp:cNvPr id="0" name=""/>
        <dsp:cNvSpPr/>
      </dsp:nvSpPr>
      <dsp:spPr>
        <a:xfrm>
          <a:off x="831114" y="2468072"/>
          <a:ext cx="6597455" cy="1044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700" kern="1200" dirty="0"/>
            <a:t>Compensated by </a:t>
          </a:r>
          <a:r>
            <a:rPr lang="en-US" altLang="en-US" sz="2700" kern="1200" dirty="0">
              <a:solidFill>
                <a:srgbClr val="990033"/>
              </a:solidFill>
            </a:rPr>
            <a:t>Hyperventilation</a:t>
          </a:r>
          <a:r>
            <a:rPr lang="en-US" altLang="en-US" sz="2700" kern="1200" dirty="0"/>
            <a:t> →↓pCO</a:t>
          </a:r>
          <a:r>
            <a:rPr lang="en-US" altLang="en-US" sz="2700" kern="1200" baseline="-25000" dirty="0"/>
            <a:t>2</a:t>
          </a:r>
          <a:endParaRPr lang="en-US" altLang="en-US" sz="2700" kern="1200" dirty="0"/>
        </a:p>
      </dsp:txBody>
      <dsp:txXfrm>
        <a:off x="861697" y="2498655"/>
        <a:ext cx="5313279" cy="983018"/>
      </dsp:txXfrm>
    </dsp:sp>
    <dsp:sp modelId="{8F7735D1-5475-4B38-A3A5-DABBFA964E41}">
      <dsp:nvSpPr>
        <dsp:cNvPr id="0" name=""/>
        <dsp:cNvSpPr/>
      </dsp:nvSpPr>
      <dsp:spPr>
        <a:xfrm>
          <a:off x="852226" y="3702109"/>
          <a:ext cx="7660305" cy="1044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700" kern="1200" dirty="0"/>
            <a:t>Restores pH towards normal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990033"/>
              </a:solidFill>
            </a:rPr>
            <a:t>Compensated metabolic acidosis </a:t>
          </a:r>
        </a:p>
      </dsp:txBody>
      <dsp:txXfrm>
        <a:off x="882809" y="3732692"/>
        <a:ext cx="6169526" cy="983018"/>
      </dsp:txXfrm>
    </dsp:sp>
    <dsp:sp modelId="{6197457A-160E-4002-91BF-7F72C0ABF388}">
      <dsp:nvSpPr>
        <dsp:cNvPr id="0" name=""/>
        <dsp:cNvSpPr/>
      </dsp:nvSpPr>
      <dsp:spPr>
        <a:xfrm>
          <a:off x="5653022" y="799750"/>
          <a:ext cx="678720" cy="67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805734" y="799750"/>
        <a:ext cx="373296" cy="510737"/>
      </dsp:txXfrm>
    </dsp:sp>
    <dsp:sp modelId="{4751518D-B562-4CDF-B6F9-912C837CE319}">
      <dsp:nvSpPr>
        <dsp:cNvPr id="0" name=""/>
        <dsp:cNvSpPr/>
      </dsp:nvSpPr>
      <dsp:spPr>
        <a:xfrm>
          <a:off x="6205559" y="2033786"/>
          <a:ext cx="678720" cy="67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358271" y="2033786"/>
        <a:ext cx="373296" cy="510737"/>
      </dsp:txXfrm>
    </dsp:sp>
    <dsp:sp modelId="{B8FC28FA-48CF-433B-AF9A-BB258DE0E001}">
      <dsp:nvSpPr>
        <dsp:cNvPr id="0" name=""/>
        <dsp:cNvSpPr/>
      </dsp:nvSpPr>
      <dsp:spPr>
        <a:xfrm>
          <a:off x="6749849" y="3267823"/>
          <a:ext cx="678720" cy="67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902561" y="3267823"/>
        <a:ext cx="373296" cy="510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7C397-D1AE-468E-9D4B-ECB2993924F9}">
      <dsp:nvSpPr>
        <dsp:cNvPr id="0" name=""/>
        <dsp:cNvSpPr/>
      </dsp:nvSpPr>
      <dsp:spPr>
        <a:xfrm>
          <a:off x="-269290" y="0"/>
          <a:ext cx="6437348" cy="1074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800" b="1" kern="1200" dirty="0"/>
            <a:t> Plasma [HCO</a:t>
          </a:r>
          <a:r>
            <a:rPr lang="en-US" altLang="en-US" sz="2800" b="1" kern="1200" baseline="-25000" dirty="0"/>
            <a:t>3</a:t>
          </a:r>
          <a:r>
            <a:rPr lang="en-US" altLang="en-US" sz="2800" b="1" kern="1200" baseline="30000" dirty="0"/>
            <a:t>-</a:t>
          </a:r>
          <a:r>
            <a:rPr lang="en-US" altLang="en-US" sz="2800" b="1" kern="1200" dirty="0"/>
            <a:t>]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700" kern="1200" dirty="0"/>
            <a:t>(e.g. after vomiting)</a:t>
          </a:r>
          <a:endParaRPr lang="en-US" sz="2700" kern="1200" dirty="0"/>
        </a:p>
      </dsp:txBody>
      <dsp:txXfrm>
        <a:off x="-237827" y="31463"/>
        <a:ext cx="5187416" cy="1011286"/>
      </dsp:txXfrm>
    </dsp:sp>
    <dsp:sp modelId="{A1FBDFDF-C40C-4ADA-935E-8E5D891FAE10}">
      <dsp:nvSpPr>
        <dsp:cNvPr id="0" name=""/>
        <dsp:cNvSpPr/>
      </dsp:nvSpPr>
      <dsp:spPr>
        <a:xfrm>
          <a:off x="217180" y="1221517"/>
          <a:ext cx="6437348" cy="1074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↑ </a:t>
          </a:r>
          <a:r>
            <a:rPr lang="en-US" altLang="en-US" sz="2800" b="1" kern="1200" dirty="0"/>
            <a:t>plasma pH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b="1" i="0" kern="1200" dirty="0">
              <a:solidFill>
                <a:srgbClr val="990033"/>
              </a:solidFill>
            </a:rPr>
            <a:t>Metabolic alkalosis</a:t>
          </a:r>
          <a:endParaRPr lang="en-US" sz="3200" b="1" i="0" kern="1200" dirty="0">
            <a:solidFill>
              <a:srgbClr val="990033"/>
            </a:solidFill>
          </a:endParaRPr>
        </a:p>
      </dsp:txBody>
      <dsp:txXfrm>
        <a:off x="248643" y="1252980"/>
        <a:ext cx="5137055" cy="1011286"/>
      </dsp:txXfrm>
    </dsp:sp>
    <dsp:sp modelId="{BE8BFE61-AF22-4F4F-ACF8-803FA9DC9DDF}">
      <dsp:nvSpPr>
        <dsp:cNvPr id="0" name=""/>
        <dsp:cNvSpPr/>
      </dsp:nvSpPr>
      <dsp:spPr>
        <a:xfrm>
          <a:off x="800918" y="2539048"/>
          <a:ext cx="6437348" cy="1074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Compensated by </a:t>
          </a:r>
          <a:r>
            <a:rPr lang="en-US" altLang="en-US" sz="2800" kern="1200" dirty="0">
              <a:solidFill>
                <a:srgbClr val="990033"/>
              </a:solidFill>
            </a:rPr>
            <a:t>Hypoventilation </a:t>
          </a:r>
          <a:r>
            <a:rPr lang="en-US" altLang="en-US" sz="2800" kern="1200" dirty="0"/>
            <a:t>→</a:t>
          </a:r>
          <a:r>
            <a:rPr lang="en-US" alt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n-US" altLang="en-US" sz="2800" kern="1200" dirty="0"/>
            <a:t>pCO</a:t>
          </a:r>
          <a:r>
            <a:rPr lang="en-US" altLang="en-US" sz="2800" kern="1200" baseline="-25000" dirty="0"/>
            <a:t>2</a:t>
          </a:r>
          <a:endParaRPr lang="en-US" altLang="en-US" sz="2800" kern="1200" dirty="0"/>
        </a:p>
      </dsp:txBody>
      <dsp:txXfrm>
        <a:off x="832381" y="2570511"/>
        <a:ext cx="5145102" cy="1011286"/>
      </dsp:txXfrm>
    </dsp:sp>
    <dsp:sp modelId="{8F7735D1-5475-4B38-A3A5-DABBFA964E41}">
      <dsp:nvSpPr>
        <dsp:cNvPr id="0" name=""/>
        <dsp:cNvSpPr/>
      </dsp:nvSpPr>
      <dsp:spPr>
        <a:xfrm>
          <a:off x="801465" y="3808572"/>
          <a:ext cx="7514509" cy="1074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700" kern="1200" dirty="0"/>
            <a:t>Restores pH towards normal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990033"/>
              </a:solidFill>
            </a:rPr>
            <a:t>Compensated metabolic alkalosis </a:t>
          </a:r>
        </a:p>
      </dsp:txBody>
      <dsp:txXfrm>
        <a:off x="832928" y="3840035"/>
        <a:ext cx="6007168" cy="1011286"/>
      </dsp:txXfrm>
    </dsp:sp>
    <dsp:sp modelId="{6197457A-160E-4002-91BF-7F72C0ABF388}">
      <dsp:nvSpPr>
        <dsp:cNvPr id="0" name=""/>
        <dsp:cNvSpPr/>
      </dsp:nvSpPr>
      <dsp:spPr>
        <a:xfrm>
          <a:off x="5469819" y="822749"/>
          <a:ext cx="698238" cy="6982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626923" y="822749"/>
        <a:ext cx="384030" cy="525424"/>
      </dsp:txXfrm>
    </dsp:sp>
    <dsp:sp modelId="{4751518D-B562-4CDF-B6F9-912C837CE319}">
      <dsp:nvSpPr>
        <dsp:cNvPr id="0" name=""/>
        <dsp:cNvSpPr/>
      </dsp:nvSpPr>
      <dsp:spPr>
        <a:xfrm>
          <a:off x="6008947" y="2092273"/>
          <a:ext cx="698238" cy="6982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166051" y="2092273"/>
        <a:ext cx="384030" cy="525424"/>
      </dsp:txXfrm>
    </dsp:sp>
    <dsp:sp modelId="{B8FC28FA-48CF-433B-AF9A-BB258DE0E001}">
      <dsp:nvSpPr>
        <dsp:cNvPr id="0" name=""/>
        <dsp:cNvSpPr/>
      </dsp:nvSpPr>
      <dsp:spPr>
        <a:xfrm>
          <a:off x="6540028" y="3361797"/>
          <a:ext cx="698238" cy="6982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697132" y="3361797"/>
        <a:ext cx="384030" cy="52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D44C5-E3FB-44CB-AA2F-38EE6464EED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6C67-7BE6-48CC-9C37-15DD148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iomolecules" TargetMode="External"/><Relationship Id="rId3" Type="http://schemas.openxmlformats.org/officeDocument/2006/relationships/hyperlink" Target="https://en.wikipedia.org/wiki/Ventricular_system" TargetMode="External"/><Relationship Id="rId7" Type="http://schemas.openxmlformats.org/officeDocument/2006/relationships/hyperlink" Target="https://en.wikipedia.org/wiki/Glymphatic_system" TargetMode="External"/><Relationship Id="rId12" Type="http://schemas.openxmlformats.org/officeDocument/2006/relationships/hyperlink" Target="https://en.wikipedia.org/wiki/Human_iron_metabolis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horoid_plexus#cite_note-pmid29195051-8" TargetMode="External"/><Relationship Id="rId11" Type="http://schemas.openxmlformats.org/officeDocument/2006/relationships/hyperlink" Target="https://en.wikipedia.org/wiki/Transferrin" TargetMode="External"/><Relationship Id="rId5" Type="http://schemas.openxmlformats.org/officeDocument/2006/relationships/hyperlink" Target="https://en.wikipedia.org/wiki/Choroid_plexus#cite_note-Damkier-2" TargetMode="External"/><Relationship Id="rId10" Type="http://schemas.openxmlformats.org/officeDocument/2006/relationships/hyperlink" Target="https://en.wikipedia.org/wiki/Choroid_plexus#cite_note-pmid29428972-9" TargetMode="External"/><Relationship Id="rId4" Type="http://schemas.openxmlformats.org/officeDocument/2006/relationships/hyperlink" Target="https://en.wikipedia.org/wiki/Cerebrospinal_fluid" TargetMode="External"/><Relationship Id="rId9" Type="http://schemas.openxmlformats.org/officeDocument/2006/relationships/hyperlink" Target="https://en.wikipedia.org/wiki/Xenobiotic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4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There is a choroid plexus in each of the four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Ventricular system"/>
              </a:rPr>
              <a:t>ventricles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The choroid plexus regulates the production and composition of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Cerebrospinal fluid"/>
              </a:rPr>
              <a:t>cerebrospinal fluid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(CSF), that provides the protective buoyancy for the brain.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[2]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[8]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CSF acts as a medium for 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Glymphatic system"/>
              </a:rPr>
              <a:t>glymphatic filtration system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that facilitates the removal of metabolic waste from the brain, and the exchange of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Biomolecules"/>
              </a:rPr>
              <a:t>biomolecules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Xenobiotics"/>
              </a:rPr>
              <a:t>xenobiotics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into and out of the brain.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/>
              </a:rPr>
              <a:t>[8]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/>
              </a:rPr>
              <a:t>[9]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this way the choroid plexus has a very important role in helping to maintain the delicate extracellular environment required by the brain to function optimally.</a:t>
            </a: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choroid plexus is also a major source of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Transferrin"/>
              </a:rPr>
              <a:t>transferrin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secretion that plays a part in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Human iron metabolism"/>
              </a:rPr>
              <a:t>iron homeostasis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brain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Consideration of the oxygen/</a:t>
            </a:r>
            <a:r>
              <a:rPr lang="en-US" dirty="0" err="1"/>
              <a:t>haemoglobin</a:t>
            </a:r>
            <a:r>
              <a:rPr lang="en-US" dirty="0"/>
              <a:t> dissociation curve indicates that the pO2 may vary over quite a range around the normal value of 13.3 kPa without any alteration in the degree of saturation of the pigment.</a:t>
            </a:r>
          </a:p>
          <a:p>
            <a:r>
              <a:rPr lang="en-US" dirty="0"/>
              <a:t>The alveolar pCO2 has a very important role, as CO2 forms part of the principal system controlling acid base </a:t>
            </a:r>
            <a:r>
              <a:rPr lang="en-US" dirty="0" err="1"/>
              <a:t>balance.A</a:t>
            </a:r>
            <a:r>
              <a:rPr lang="en-US" dirty="0"/>
              <a:t> rise in alveolar and hence arterial pCO2 is known as 'hypercapnia', a fall as 'hypocapnia'.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98FE9-6FE3-4BBF-B47D-721F263428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pCO2, therefore needs to </a:t>
            </a:r>
            <a:r>
              <a:rPr lang="en-US" sz="1200" dirty="0">
                <a:solidFill>
                  <a:srgbClr val="C00000"/>
                </a:solidFill>
              </a:rPr>
              <a:t>be controlled </a:t>
            </a:r>
            <a:r>
              <a:rPr lang="en-US" sz="1200" dirty="0"/>
              <a:t>to keep pH stable, but may itself be used to control pH changes brought about in other ways.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8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plasma pH falls below 7.0 enzymes lethally denatured</a:t>
            </a:r>
          </a:p>
          <a:p>
            <a:pPr eaLnBrk="1" hangingPunct="1"/>
            <a:r>
              <a:rPr lang="en-US" altLang="en-US" dirty="0"/>
              <a:t>if plasma pH rises above 7.6, free calcium concentration falls enough to produce fatal </a:t>
            </a:r>
            <a:r>
              <a:rPr lang="en-US" altLang="en-US" i="1" dirty="0"/>
              <a:t>tetany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plasma pH falls below 7.0 enzymes lethally denatured</a:t>
            </a:r>
          </a:p>
          <a:p>
            <a:pPr eaLnBrk="1" hangingPunct="1"/>
            <a:r>
              <a:rPr lang="en-US" altLang="en-US" dirty="0"/>
              <a:t>if plasma pH rises above 7.6, free calcium concentration falls enough to produce fatal </a:t>
            </a:r>
            <a:r>
              <a:rPr lang="en-US" altLang="en-US" i="1" dirty="0"/>
              <a:t>tetany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5DF6-E5FD-450B-8025-7F44DCFAA7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have slight tonic activity, and only respond to large falls in pO2, but they do not adapt. There is a respiratory drive as long as pO2 is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Peripheral chemoreceptors will detect changes but are rather insensitive</a:t>
            </a:r>
          </a:p>
          <a:p>
            <a:r>
              <a:rPr lang="en-US" dirty="0"/>
              <a:t>They are not crucial for the precise regulation of respiration, but do respond quickly to large changes in pCO2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Peripheral chemoreceptors They are not crucial for the precise regulation of respiration, but do respond quickly to large changes in pCO2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6C67-7BE6-48CC-9C37-15DD1487A8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1199-F451-41C0-9A56-6AB6DDFBC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9CE8-29F4-475E-8DD3-A17618982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0C2C7-D7BA-4EDA-B098-DDED5D2C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9BCE7-2A7F-4F16-891A-5F1F85F2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77524-C2D5-4EA3-91E2-496797B2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1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B171-65CD-4C2F-A26F-ED4B05BA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6BE4D-57D6-49C3-A0B7-8798F8AF2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C36B-B13F-4268-B265-0DFCD1C5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28798-5F71-4093-B320-5AD9F326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DFC7-6FA0-4A85-AFE2-1017CF1E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EE282-17E4-49B3-AF6A-8DE6D23A3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E67C9-D1BB-4B62-A9F7-366421428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002F2-D972-4F55-8E09-3B6EACE0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6ED31-1467-4708-853F-645C46D0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97D4-31D4-42A8-A0FB-BD11A0F6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BD96-2814-4B24-8D73-296E8363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7235-014B-49EF-80F9-D0C9EE7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9B274-CB70-41E6-892C-AF5D8FC6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09AD1-37AE-4CF4-8171-391481B7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1BDB-6930-470D-8CEE-F2C9B8F8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2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EC88-1B54-4A16-A119-6EB0ED53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CA97-C224-4304-BFB0-D6506879B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D8D5-A061-4DD8-B854-56A8BA4E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FEB1-8A31-438C-AC6F-A1E2E491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EC14-3698-488A-9C01-568CCC54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3AC5-1521-482E-8D75-539D5459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F93F-0893-42AA-B598-508FC6D98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4E4E9-0C3F-44D8-82B1-AE945E3E0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86D8-742D-44B5-8DB9-09FD515F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66739-204B-4458-ABA6-8CD387BA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6D2AC-2398-49B8-B054-7077F6F1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65A4-3CCE-465A-974A-C3CA7C42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CFE9F-FE56-4A64-8651-480CEA755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61649-E402-49E8-B0F7-72CBD82C2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3BA5E-17BA-4183-BA86-95B6727A4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CB252-DF36-45DD-B653-CD56134B1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98F69-106D-4D39-BEC9-98F49A6F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913E8-4AC5-4551-85C0-D2E0D03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613DA-29ED-478B-A04B-905D00AA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666E-8674-49DA-89C9-4302A61F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62ACB-FEB8-4759-92EA-730FD761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76BF-C647-4B3A-A4A3-13C4FB08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1E89B-4DD2-46C3-93DC-63B6EA52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9C8E0-7FEE-42E8-A766-81D74DC1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8FB83-79D4-43E9-A10D-B37D1311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C679-DB23-4C6F-998F-A1A0A5A2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3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5BA2-04A9-49D4-BC22-CE35E575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FA07-ED68-4DF1-90BF-479C4EBA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8E448-15DB-4E42-93A5-827C479C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8613-FD31-4420-A092-7923A324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199BB-3929-4462-BEC1-EA36B0B7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93C3E-8430-425F-BE7B-AB34AB07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F76B-799B-40D7-9B48-02B53A1E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96692-5F19-45A6-8DC7-D09FE5DBC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E767-B669-4458-9CE8-2547E5A07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800C1-BC07-4624-86BB-AE526092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06D7F-199C-4D7E-99F7-865BCDE0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42A19-0246-4BC3-BC11-B44DBA07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6AE7D-DAAD-477B-B428-BF5EE5E8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C5DA6-873E-4DAA-8CEB-12B089489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8D078-F38C-4C7B-8A50-72527CFA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CD3C-A0AD-4291-BEE8-2D2943F1771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25BC6-C610-4552-90DF-DD30702E6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0E76-877E-4129-9C5A-A8CD6E0CF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E321-B628-4F32-8823-9A29A3E5A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040"/>
            <a:ext cx="12192000" cy="819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2523" y="156284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151417" y="14747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-8708" y="5830431"/>
            <a:ext cx="10676708" cy="997528"/>
          </a:xfrm>
          <a:prstGeom prst="rect">
            <a:avLst/>
          </a:prstGeom>
          <a:gradFill>
            <a:gsLst>
              <a:gs pos="17000">
                <a:srgbClr val="00B0F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21784" y="2246327"/>
            <a:ext cx="8251705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                         Session</a:t>
            </a:r>
            <a:r>
              <a:rPr lang="en-US" sz="2400" b="1">
                <a:solidFill>
                  <a:prstClr val="black"/>
                </a:solidFill>
              </a:rPr>
              <a:t>: 5                 </a:t>
            </a:r>
            <a:r>
              <a:rPr lang="en-US" sz="2400" b="1" dirty="0">
                <a:solidFill>
                  <a:prstClr val="black"/>
                </a:solidFill>
              </a:rPr>
              <a:t>Lecture: 1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       Chemical control of breathing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097" y="5442603"/>
            <a:ext cx="1262743" cy="1228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475244" y="30040"/>
            <a:ext cx="872392" cy="881798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101160" y="5813860"/>
            <a:ext cx="13170195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8300">
              <a:lnSpc>
                <a:spcPct val="92000"/>
              </a:lnSpc>
            </a:pPr>
            <a:r>
              <a:rPr lang="en-US" sz="1400" b="1" dirty="0">
                <a:ea typeface="Calibri"/>
                <a:cs typeface="Arial"/>
              </a:rPr>
              <a:t>Gannon’s Review of Medical Physiology by </a:t>
            </a:r>
            <a:r>
              <a:rPr lang="en-US" sz="1400" b="1" i="1" dirty="0">
                <a:ea typeface="Calibri"/>
                <a:cs typeface="Arial"/>
              </a:rPr>
              <a:t>Barrett.</a:t>
            </a:r>
          </a:p>
          <a:p>
            <a:pPr marR="368300">
              <a:lnSpc>
                <a:spcPct val="92000"/>
              </a:lnSpc>
            </a:pPr>
            <a:r>
              <a:rPr lang="en-US" sz="1400" b="1" kern="0" dirty="0"/>
              <a:t>Guyton and Hall physiology text book 2016, Vander s Human physiology 13 ed.</a:t>
            </a:r>
            <a:endParaRPr lang="en-US" sz="1200" kern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For more detailed instructions, any question, or you have a case you need help in, </a:t>
            </a:r>
          </a:p>
          <a:p>
            <a:pPr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please post to the group of session. </a:t>
            </a:r>
            <a:r>
              <a:rPr lang="en-US" sz="1400" b="1" i="1" u="sng" kern="0" dirty="0">
                <a:solidFill>
                  <a:srgbClr val="002060"/>
                </a:solidFill>
              </a:rPr>
              <a:t>Images are under Creative Commons Distribution</a:t>
            </a:r>
            <a:endParaRPr lang="en-US" sz="1400" b="1" kern="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C52AE-AF34-4FD6-BFC4-93001944CBFF}"/>
              </a:ext>
            </a:extLst>
          </p:cNvPr>
          <p:cNvSpPr txBox="1"/>
          <p:nvPr/>
        </p:nvSpPr>
        <p:spPr>
          <a:xfrm>
            <a:off x="2605428" y="846017"/>
            <a:ext cx="63476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FF0000"/>
                </a:solidFill>
              </a:rPr>
              <a:t>Respiratory system module</a:t>
            </a:r>
            <a:br>
              <a:rPr lang="en-US" sz="3000" b="1" kern="0" dirty="0">
                <a:solidFill>
                  <a:srgbClr val="FF0000"/>
                </a:solidFill>
              </a:rPr>
            </a:br>
            <a:r>
              <a:rPr lang="en-US" sz="3000" b="1" kern="0" dirty="0">
                <a:solidFill>
                  <a:srgbClr val="FF0000"/>
                </a:solidFill>
              </a:rPr>
              <a:t>Academic year 2021-2022</a:t>
            </a:r>
            <a:br>
              <a:rPr lang="en-US" sz="3000" b="1" kern="0" dirty="0">
                <a:solidFill>
                  <a:srgbClr val="FF0000"/>
                </a:solidFill>
              </a:rPr>
            </a:br>
            <a:r>
              <a:rPr lang="en-US" sz="3000" b="1" kern="0" dirty="0">
                <a:solidFill>
                  <a:srgbClr val="FF0000"/>
                </a:solidFill>
              </a:rPr>
              <a:t>2</a:t>
            </a:r>
            <a:r>
              <a:rPr lang="en-US" sz="3000" b="1" kern="0" baseline="30000" dirty="0">
                <a:solidFill>
                  <a:srgbClr val="FF0000"/>
                </a:solidFill>
              </a:rPr>
              <a:t>ed</a:t>
            </a:r>
            <a:r>
              <a:rPr lang="en-US" sz="3000" b="1" kern="0" dirty="0">
                <a:solidFill>
                  <a:srgbClr val="FF0000"/>
                </a:solidFill>
              </a:rPr>
              <a:t> year S 4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FB8C2-0C3A-4761-9B2A-0B71EC083335}"/>
              </a:ext>
            </a:extLst>
          </p:cNvPr>
          <p:cNvSpPr txBox="1"/>
          <p:nvPr/>
        </p:nvSpPr>
        <p:spPr>
          <a:xfrm>
            <a:off x="1785587" y="3233343"/>
            <a:ext cx="8251705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Module staff: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</a:t>
            </a:r>
            <a:r>
              <a:rPr lang="en-US" sz="2400" b="1" dirty="0" err="1">
                <a:solidFill>
                  <a:prstClr val="black"/>
                </a:solidFill>
              </a:rPr>
              <a:t>Nehaya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Mnahi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/>
              <a:t>[module leader]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Dr. Ahmed </a:t>
            </a:r>
            <a:r>
              <a:rPr lang="en-US" sz="2400" b="1" dirty="0" err="1">
                <a:solidFill>
                  <a:prstClr val="black"/>
                </a:solidFill>
              </a:rPr>
              <a:t>Badr</a:t>
            </a:r>
            <a:endParaRPr lang="en-US" sz="2400" b="1" dirty="0"/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</a:t>
            </a:r>
            <a:r>
              <a:rPr lang="en-US" sz="2400" b="1" dirty="0" err="1">
                <a:solidFill>
                  <a:prstClr val="black"/>
                </a:solidFill>
              </a:rPr>
              <a:t>Nawal</a:t>
            </a:r>
            <a:r>
              <a:rPr lang="en-US" sz="2400" b="1" dirty="0">
                <a:solidFill>
                  <a:prstClr val="black"/>
                </a:solidFill>
              </a:rPr>
              <a:t> Mustafa</a:t>
            </a:r>
          </a:p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Dr.Firas</a:t>
            </a:r>
            <a:r>
              <a:rPr lang="en-US" sz="2400" b="1" dirty="0">
                <a:solidFill>
                  <a:prstClr val="black"/>
                </a:solidFill>
              </a:rPr>
              <a:t> Mohamed </a:t>
            </a: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Dr.Ahmed</a:t>
            </a:r>
            <a:r>
              <a:rPr lang="en-US" sz="2400" b="1" dirty="0">
                <a:solidFill>
                  <a:prstClr val="black"/>
                </a:solidFill>
              </a:rPr>
              <a:t> Ibrahim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Dr. Ahmed </a:t>
            </a:r>
            <a:r>
              <a:rPr lang="en-US" sz="2400" b="1" dirty="0" err="1">
                <a:solidFill>
                  <a:prstClr val="black"/>
                </a:solidFill>
              </a:rPr>
              <a:t>Jafer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err="1">
                <a:solidFill>
                  <a:prstClr val="black"/>
                </a:solidFill>
              </a:rPr>
              <a:t>Dr.Karam</a:t>
            </a:r>
            <a:r>
              <a:rPr lang="en-US" sz="2400" b="1" dirty="0">
                <a:solidFill>
                  <a:prstClr val="black"/>
                </a:solidFill>
              </a:rPr>
              <a:t> Basil </a:t>
            </a:r>
            <a:endParaRPr lang="en-US" sz="2400" b="1" dirty="0"/>
          </a:p>
          <a:p>
            <a:pPr lvl="0"/>
            <a:r>
              <a:rPr lang="en-US" sz="2400" b="1" dirty="0"/>
              <a:t>Dr. </a:t>
            </a:r>
            <a:r>
              <a:rPr lang="en-US" sz="2400" b="1" dirty="0" err="1"/>
              <a:t>Amer</a:t>
            </a:r>
            <a:r>
              <a:rPr lang="en-US" sz="2400" b="1" dirty="0"/>
              <a:t> </a:t>
            </a:r>
            <a:r>
              <a:rPr lang="en-US" sz="2400" b="1" dirty="0" err="1"/>
              <a:t>Qasim</a:t>
            </a:r>
            <a:endParaRPr lang="en-US" sz="2400" dirty="0"/>
          </a:p>
          <a:p>
            <a:pPr lvl="0"/>
            <a:r>
              <a:rPr lang="en-US" sz="2400" b="1" dirty="0"/>
              <a:t>Dr. Ahmed Qassim</a:t>
            </a:r>
          </a:p>
        </p:txBody>
      </p:sp>
    </p:spTree>
    <p:extLst>
      <p:ext uri="{BB962C8B-B14F-4D97-AF65-F5344CB8AC3E}">
        <p14:creationId xmlns:p14="http://schemas.microsoft.com/office/powerpoint/2010/main" val="236730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837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9A5470-75A9-4B6B-8764-5827662A8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742217"/>
              </p:ext>
            </p:extLst>
          </p:nvPr>
        </p:nvGraphicFramePr>
        <p:xfrm>
          <a:off x="604946" y="1561345"/>
          <a:ext cx="8046685" cy="488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7C3CBB-4B75-4A7E-82A3-4E2B6E875FF0}"/>
              </a:ext>
            </a:extLst>
          </p:cNvPr>
          <p:cNvSpPr txBox="1"/>
          <p:nvPr/>
        </p:nvSpPr>
        <p:spPr>
          <a:xfrm>
            <a:off x="316523" y="855341"/>
            <a:ext cx="62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en-US" sz="3200" b="1" i="0" dirty="0">
                <a:solidFill>
                  <a:srgbClr val="990033"/>
                </a:solidFill>
              </a:rPr>
              <a:t>Metabolic alkalosis</a:t>
            </a:r>
            <a:endParaRPr lang="en-US" sz="3200" b="1" i="0" dirty="0">
              <a:solidFill>
                <a:srgbClr val="99003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106584-7888-45B9-A42F-FC9AA873E5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9644" y="1432279"/>
            <a:ext cx="4702356" cy="30601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2C005D-2C4D-423E-9682-EE771BE99644}"/>
              </a:ext>
            </a:extLst>
          </p:cNvPr>
          <p:cNvSpPr txBox="1"/>
          <p:nvPr/>
        </p:nvSpPr>
        <p:spPr>
          <a:xfrm>
            <a:off x="9976339" y="2962360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EA261-BD75-4AA2-BED7-13F0B2760C2C}"/>
              </a:ext>
            </a:extLst>
          </p:cNvPr>
          <p:cNvSpPr txBox="1"/>
          <p:nvPr/>
        </p:nvSpPr>
        <p:spPr>
          <a:xfrm>
            <a:off x="9952893" y="2524371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562270-19E0-4B09-A135-73D270291353}"/>
              </a:ext>
            </a:extLst>
          </p:cNvPr>
          <p:cNvSpPr txBox="1"/>
          <p:nvPr/>
        </p:nvSpPr>
        <p:spPr>
          <a:xfrm>
            <a:off x="11160370" y="4007916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04514B-CBA3-4580-804C-F813A2498D84}"/>
              </a:ext>
            </a:extLst>
          </p:cNvPr>
          <p:cNvSpPr txBox="1"/>
          <p:nvPr/>
        </p:nvSpPr>
        <p:spPr>
          <a:xfrm>
            <a:off x="9908932" y="348096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00E3A5-CC9B-4A0B-A249-109D4D86238F}"/>
              </a:ext>
            </a:extLst>
          </p:cNvPr>
          <p:cNvSpPr txBox="1"/>
          <p:nvPr/>
        </p:nvSpPr>
        <p:spPr>
          <a:xfrm>
            <a:off x="11081239" y="351554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C30C65-D0FA-401D-A3F3-C296DBDCC31C}"/>
              </a:ext>
            </a:extLst>
          </p:cNvPr>
          <p:cNvSpPr txBox="1"/>
          <p:nvPr/>
        </p:nvSpPr>
        <p:spPr>
          <a:xfrm>
            <a:off x="11078309" y="2953172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AF2F32-5D84-4534-B444-B071BD812780}"/>
              </a:ext>
            </a:extLst>
          </p:cNvPr>
          <p:cNvSpPr txBox="1"/>
          <p:nvPr/>
        </p:nvSpPr>
        <p:spPr>
          <a:xfrm>
            <a:off x="11084170" y="2503263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38A61C-6AF0-43A9-A2E8-3FA1997E80A6}"/>
              </a:ext>
            </a:extLst>
          </p:cNvPr>
          <p:cNvSpPr txBox="1"/>
          <p:nvPr/>
        </p:nvSpPr>
        <p:spPr>
          <a:xfrm>
            <a:off x="9976339" y="399602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06BB8-D07C-4E26-B48B-EFD54CC3177C}"/>
              </a:ext>
            </a:extLst>
          </p:cNvPr>
          <p:cNvSpPr txBox="1"/>
          <p:nvPr/>
        </p:nvSpPr>
        <p:spPr>
          <a:xfrm>
            <a:off x="9029309" y="2503263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4FEFAF-D470-4D25-911B-F5C4A8C22607}"/>
              </a:ext>
            </a:extLst>
          </p:cNvPr>
          <p:cNvSpPr txBox="1"/>
          <p:nvPr/>
        </p:nvSpPr>
        <p:spPr>
          <a:xfrm>
            <a:off x="9087924" y="2987139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B62A06-3793-48A3-8B9D-809804060E18}"/>
              </a:ext>
            </a:extLst>
          </p:cNvPr>
          <p:cNvSpPr txBox="1"/>
          <p:nvPr/>
        </p:nvSpPr>
        <p:spPr>
          <a:xfrm>
            <a:off x="9102187" y="348096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0211D3-F621-4890-8CEA-1ABED5D684A3}"/>
              </a:ext>
            </a:extLst>
          </p:cNvPr>
          <p:cNvSpPr txBox="1"/>
          <p:nvPr/>
        </p:nvSpPr>
        <p:spPr>
          <a:xfrm>
            <a:off x="9499501" y="250111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C20DDA-24FF-4AE9-9683-0ABE5FB9CFA4}"/>
              </a:ext>
            </a:extLst>
          </p:cNvPr>
          <p:cNvSpPr txBox="1"/>
          <p:nvPr/>
        </p:nvSpPr>
        <p:spPr>
          <a:xfrm>
            <a:off x="9495692" y="400626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F181F2-8512-4A27-84FE-F6BB4F06EA97}"/>
              </a:ext>
            </a:extLst>
          </p:cNvPr>
          <p:cNvSpPr txBox="1"/>
          <p:nvPr/>
        </p:nvSpPr>
        <p:spPr>
          <a:xfrm>
            <a:off x="9029309" y="4007916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C576DB-3362-49DB-806B-8F36E31817CF}"/>
              </a:ext>
            </a:extLst>
          </p:cNvPr>
          <p:cNvSpPr txBox="1"/>
          <p:nvPr/>
        </p:nvSpPr>
        <p:spPr>
          <a:xfrm>
            <a:off x="9523340" y="348096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6448B0-B828-4741-8AA1-B33974114F44}"/>
              </a:ext>
            </a:extLst>
          </p:cNvPr>
          <p:cNvSpPr txBox="1"/>
          <p:nvPr/>
        </p:nvSpPr>
        <p:spPr>
          <a:xfrm>
            <a:off x="9532132" y="2962360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47C397-D1AE-468E-9D4B-ECB29939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97457A-160E-4002-91BF-7F72C0AB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FBDFDF-C40C-4ADA-935E-8E5D891FA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1518D-B562-4CDF-B6F9-912C837CE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8BFE61-AF22-4F4F-ACF8-803FA9DC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C28FA-48CF-433B-AF9A-BB258DE0E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7735D1-5475-4B38-A3A5-DABBFA964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14" grpId="0" animBg="1"/>
      <p:bldP spid="20" grpId="0" animBg="1"/>
      <p:bldP spid="24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7D54-7774-4122-A67B-DBD5CB956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59" y="691222"/>
            <a:ext cx="9607099" cy="62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970" t="25588" r="41667" b="22819"/>
          <a:stretch/>
        </p:blipFill>
        <p:spPr>
          <a:xfrm>
            <a:off x="871870" y="684714"/>
            <a:ext cx="7550786" cy="5580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43727-B67C-4885-9258-6E06016B9293}"/>
              </a:ext>
            </a:extLst>
          </p:cNvPr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LO4 &amp;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822BD-5E80-4844-9C4D-C675870D63E1}"/>
              </a:ext>
            </a:extLst>
          </p:cNvPr>
          <p:cNvSpPr txBox="1"/>
          <p:nvPr/>
        </p:nvSpPr>
        <p:spPr>
          <a:xfrm>
            <a:off x="1339702" y="269215"/>
            <a:ext cx="788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Analysis of simple acid – base disorders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36A82-4B10-4F82-A82E-91DF9257B126}"/>
              </a:ext>
            </a:extLst>
          </p:cNvPr>
          <p:cNvSpPr txBox="1"/>
          <p:nvPr/>
        </p:nvSpPr>
        <p:spPr>
          <a:xfrm>
            <a:off x="8899450" y="2066900"/>
            <a:ext cx="2945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If the compensatory responses are markedly different from those shown at the bottom of figure, one should suspect a mixed acid-base disorder </a:t>
            </a:r>
          </a:p>
        </p:txBody>
      </p:sp>
    </p:spTree>
    <p:extLst>
      <p:ext uri="{BB962C8B-B14F-4D97-AF65-F5344CB8AC3E}">
        <p14:creationId xmlns:p14="http://schemas.microsoft.com/office/powerpoint/2010/main" val="31954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LO7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C3943EE-FF2C-4B0F-A479-709563932F23}"/>
              </a:ext>
            </a:extLst>
          </p:cNvPr>
          <p:cNvSpPr txBox="1">
            <a:spLocks noChangeArrowheads="1"/>
          </p:cNvSpPr>
          <p:nvPr/>
        </p:nvSpPr>
        <p:spPr>
          <a:xfrm>
            <a:off x="1327586" y="881963"/>
            <a:ext cx="4235014" cy="1325563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990033"/>
                </a:solidFill>
              </a:rPr>
              <a:t>Control of ventilation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6EA19D2-B1D7-4784-B9A7-753EEE9D3DBB}"/>
              </a:ext>
            </a:extLst>
          </p:cNvPr>
          <p:cNvSpPr txBox="1">
            <a:spLocks noChangeArrowheads="1"/>
          </p:cNvSpPr>
          <p:nvPr/>
        </p:nvSpPr>
        <p:spPr>
          <a:xfrm>
            <a:off x="719326" y="2370295"/>
            <a:ext cx="10859530" cy="4351338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Do not need to control </a:t>
            </a:r>
            <a:r>
              <a:rPr lang="en-US" altLang="en-US" b="1" dirty="0">
                <a:solidFill>
                  <a:srgbClr val="990033"/>
                </a:solidFill>
              </a:rPr>
              <a:t>po</a:t>
            </a:r>
            <a:r>
              <a:rPr lang="en-US" altLang="en-US" b="1" baseline="-25000" dirty="0">
                <a:solidFill>
                  <a:srgbClr val="990033"/>
                </a:solidFill>
              </a:rPr>
              <a:t>2</a:t>
            </a:r>
            <a:r>
              <a:rPr lang="en-US" altLang="en-US" dirty="0"/>
              <a:t> precisely, but must keep it above 8kpa ( 60 mmHg)</a:t>
            </a:r>
          </a:p>
          <a:p>
            <a:pPr marL="457200" indent="-4572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Need to control </a:t>
            </a:r>
            <a:r>
              <a:rPr lang="en-US" altLang="en-US" b="1" dirty="0">
                <a:solidFill>
                  <a:srgbClr val="990033"/>
                </a:solidFill>
              </a:rPr>
              <a:t>pco</a:t>
            </a:r>
            <a:r>
              <a:rPr lang="en-US" altLang="en-US" b="1" baseline="-25000" dirty="0">
                <a:solidFill>
                  <a:srgbClr val="990033"/>
                </a:solidFill>
              </a:rPr>
              <a:t>2</a:t>
            </a:r>
            <a:r>
              <a:rPr lang="en-US" altLang="en-US" dirty="0"/>
              <a:t> precisely to avoid acid base problems,</a:t>
            </a:r>
          </a:p>
          <a:p>
            <a:pPr marL="457200" indent="-4572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But sometimes change ventilation to correct metabolic disturbances of </a:t>
            </a:r>
            <a:r>
              <a:rPr lang="en-US" altLang="en-US" b="1" dirty="0">
                <a:solidFill>
                  <a:srgbClr val="990033"/>
                </a:solidFill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3587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96737-2659-4F5F-AE82-45EA331D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9531"/>
            <a:ext cx="5995293" cy="5893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LO7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8997426-FCEB-4168-9E45-9B1A92CBC643}"/>
              </a:ext>
            </a:extLst>
          </p:cNvPr>
          <p:cNvSpPr txBox="1">
            <a:spLocks noChangeArrowheads="1"/>
          </p:cNvSpPr>
          <p:nvPr/>
        </p:nvSpPr>
        <p:spPr>
          <a:xfrm>
            <a:off x="-2189535" y="781052"/>
            <a:ext cx="10515600" cy="1325563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990033"/>
                </a:solidFill>
                <a:latin typeface="+mn-lt"/>
              </a:rPr>
              <a:t>Responses to hypoxia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B8F6282-8834-4B22-96FB-41FF79E2EFD6}"/>
              </a:ext>
            </a:extLst>
          </p:cNvPr>
          <p:cNvSpPr txBox="1">
            <a:spLocks noChangeArrowheads="1"/>
          </p:cNvSpPr>
          <p:nvPr/>
        </p:nvSpPr>
        <p:spPr>
          <a:xfrm>
            <a:off x="518797" y="1762282"/>
            <a:ext cx="6657754" cy="3333435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alveolar pO</a:t>
            </a:r>
            <a:r>
              <a:rPr lang="en-US" altLang="en-US" baseline="-25000" dirty="0"/>
              <a:t>2</a:t>
            </a:r>
            <a:r>
              <a:rPr lang="en-US" altLang="en-US" dirty="0"/>
              <a:t> must fall a lot to stimulate breathing</a:t>
            </a:r>
          </a:p>
          <a:p>
            <a:pPr marL="342900" indent="-342900" algn="l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arterial pO</a:t>
            </a:r>
            <a:r>
              <a:rPr lang="en-US" altLang="en-US" baseline="-25000" dirty="0"/>
              <a:t>2</a:t>
            </a:r>
            <a:r>
              <a:rPr lang="en-US" altLang="en-US" dirty="0"/>
              <a:t> monitored by </a:t>
            </a:r>
            <a:r>
              <a:rPr lang="en-US" altLang="en-US" i="1" dirty="0">
                <a:highlight>
                  <a:srgbClr val="FFFF00"/>
                </a:highlight>
              </a:rPr>
              <a:t>peripheral chemoreceptors</a:t>
            </a:r>
            <a:endParaRPr lang="en-US" altLang="en-US" dirty="0">
              <a:highlight>
                <a:srgbClr val="FFFF00"/>
              </a:highlight>
            </a:endParaRPr>
          </a:p>
          <a:p>
            <a:pPr marL="342900" indent="-342900" algn="l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in the </a:t>
            </a:r>
            <a:r>
              <a:rPr lang="en-US" altLang="en-US" i="1" dirty="0">
                <a:solidFill>
                  <a:srgbClr val="990033"/>
                </a:solidFill>
              </a:rPr>
              <a:t>carotid bodies</a:t>
            </a:r>
            <a:r>
              <a:rPr lang="en-US" altLang="en-US" dirty="0">
                <a:solidFill>
                  <a:srgbClr val="990033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i="1" dirty="0">
                <a:solidFill>
                  <a:srgbClr val="990033"/>
                </a:solidFill>
              </a:rPr>
              <a:t>aortic bodies</a:t>
            </a:r>
            <a:endParaRPr lang="en-US" altLang="en-US" dirty="0">
              <a:solidFill>
                <a:srgbClr val="990033"/>
              </a:solidFill>
            </a:endParaRPr>
          </a:p>
          <a:p>
            <a:pPr marL="342900" indent="-342900" algn="l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large falls in pO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dirty="0"/>
              <a:t>lower arterial PO2 to 60 mmHg</a:t>
            </a:r>
            <a:r>
              <a:rPr lang="ar-BH" dirty="0"/>
              <a:t> </a:t>
            </a:r>
            <a:r>
              <a:rPr lang="en-US" dirty="0"/>
              <a:t>. Beyond this point</a:t>
            </a:r>
            <a:r>
              <a:rPr lang="en-US" altLang="en-US" dirty="0">
                <a:solidFill>
                  <a:srgbClr val="990033"/>
                </a:solidFill>
              </a:rPr>
              <a:t> (HYPOXIA)</a:t>
            </a:r>
            <a:r>
              <a:rPr lang="en-US" dirty="0"/>
              <a:t>, any further reduction in arterial PO2 causes a marked reflex increase in ventilation</a:t>
            </a:r>
            <a:r>
              <a:rPr lang="ar-BH" dirty="0"/>
              <a:t> </a:t>
            </a:r>
            <a:r>
              <a:rPr lang="en-US" altLang="en-US" dirty="0"/>
              <a:t>stimulate</a:t>
            </a:r>
          </a:p>
          <a:p>
            <a:pPr marL="800100" lvl="1" indent="-342900" algn="l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increased breathing (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↑ TV &amp; RR)</a:t>
            </a:r>
            <a:endParaRPr lang="en-US" altLang="en-US" dirty="0"/>
          </a:p>
          <a:p>
            <a:pPr marL="800100" lvl="1" indent="-342900" algn="l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US" altLang="en-US" dirty="0"/>
              <a:t>heart rate</a:t>
            </a:r>
          </a:p>
          <a:p>
            <a:pPr marL="800100" lvl="1" indent="-342900" algn="l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diversion of blood flow to brain &amp; kidney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61613-708F-4511-ACDD-EE4722F167FA}"/>
              </a:ext>
            </a:extLst>
          </p:cNvPr>
          <p:cNvSpPr/>
          <p:nvPr/>
        </p:nvSpPr>
        <p:spPr>
          <a:xfrm>
            <a:off x="10557178" y="4125433"/>
            <a:ext cx="1255594" cy="461665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023ED3-F597-4725-8120-E9D7C86C6774}"/>
              </a:ext>
            </a:extLst>
          </p:cNvPr>
          <p:cNvSpPr/>
          <p:nvPr/>
        </p:nvSpPr>
        <p:spPr>
          <a:xfrm>
            <a:off x="10534616" y="1799072"/>
            <a:ext cx="1255594" cy="461665"/>
          </a:xfrm>
          <a:prstGeom prst="rect">
            <a:avLst/>
          </a:prstGeom>
          <a:noFill/>
          <a:ln w="38100">
            <a:solidFill>
              <a:srgbClr val="9900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CD0B7-D396-481E-B428-C4777E4EF5D6}"/>
              </a:ext>
            </a:extLst>
          </p:cNvPr>
          <p:cNvSpPr/>
          <p:nvPr/>
        </p:nvSpPr>
        <p:spPr>
          <a:xfrm>
            <a:off x="765544" y="5146159"/>
            <a:ext cx="6868633" cy="169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Peripheral chemoreceptors are stimulated by </a:t>
            </a:r>
          </a:p>
          <a:p>
            <a:pPr algn="ctr"/>
            <a:r>
              <a:rPr lang="en-US" sz="2400" b="1" dirty="0"/>
              <a:t>• Significantly decreased PO2 </a:t>
            </a:r>
            <a:r>
              <a:rPr lang="en-US" sz="2400" b="1" dirty="0">
                <a:solidFill>
                  <a:srgbClr val="FFFF00"/>
                </a:solidFill>
              </a:rPr>
              <a:t>(hypoxia)</a:t>
            </a:r>
          </a:p>
          <a:p>
            <a:pPr algn="ctr"/>
            <a:r>
              <a:rPr lang="en-US" sz="2400" b="1" dirty="0"/>
              <a:t> • Increased H concentration </a:t>
            </a:r>
            <a:r>
              <a:rPr lang="en-US" sz="2400" b="1" dirty="0">
                <a:solidFill>
                  <a:srgbClr val="FFFF00"/>
                </a:solidFill>
              </a:rPr>
              <a:t>(metabolic acidosis) </a:t>
            </a:r>
          </a:p>
          <a:p>
            <a:pPr algn="ctr"/>
            <a:r>
              <a:rPr lang="en-US" sz="2400" b="1" dirty="0"/>
              <a:t>• Increased PCO2 </a:t>
            </a:r>
            <a:r>
              <a:rPr lang="en-US" sz="2400" b="1" dirty="0">
                <a:solidFill>
                  <a:srgbClr val="FFFF00"/>
                </a:solidFill>
              </a:rPr>
              <a:t>(respiratory acidosis) </a:t>
            </a:r>
          </a:p>
        </p:txBody>
      </p:sp>
    </p:spTree>
    <p:extLst>
      <p:ext uri="{BB962C8B-B14F-4D97-AF65-F5344CB8AC3E}">
        <p14:creationId xmlns:p14="http://schemas.microsoft.com/office/powerpoint/2010/main" val="35133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LO7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A5E40-778B-4A62-AB74-C183ADEB7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263" y="1018751"/>
            <a:ext cx="7693022" cy="5824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4CDFA-2D1D-446F-B065-BAC39355B9EF}"/>
              </a:ext>
            </a:extLst>
          </p:cNvPr>
          <p:cNvSpPr txBox="1"/>
          <p:nvPr/>
        </p:nvSpPr>
        <p:spPr>
          <a:xfrm>
            <a:off x="265813" y="1244009"/>
            <a:ext cx="3540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90033"/>
                </a:solidFill>
              </a:rPr>
              <a:t>Ventilatory and other responses to Hypoxia.</a:t>
            </a:r>
            <a:endParaRPr lang="en-US" sz="36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3C0FF-727B-43E7-9D8D-5F00FC636C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4" r="3192"/>
          <a:stretch/>
        </p:blipFill>
        <p:spPr>
          <a:xfrm>
            <a:off x="378841" y="-190478"/>
            <a:ext cx="6033053" cy="70484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28D404-E4FA-4175-8B06-0ED3119FA893}"/>
              </a:ext>
            </a:extLst>
          </p:cNvPr>
          <p:cNvSpPr txBox="1"/>
          <p:nvPr/>
        </p:nvSpPr>
        <p:spPr>
          <a:xfrm>
            <a:off x="6965905" y="2394924"/>
            <a:ext cx="503582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Pathways by which increased arterial PCO2 stimulates ventilation. Note that the peripheral chemoreceptors are stimulated by  an increase in H concentration, whereas they are also stimulated by a decrease in PO2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DED0E-FFD1-499D-9014-B3B4B3FFF4A9}"/>
              </a:ext>
            </a:extLst>
          </p:cNvPr>
          <p:cNvSpPr txBox="1"/>
          <p:nvPr/>
        </p:nvSpPr>
        <p:spPr>
          <a:xfrm>
            <a:off x="6790508" y="1181796"/>
            <a:ext cx="540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0033"/>
                </a:solidFill>
              </a:rPr>
              <a:t>Responses to hypercapnia </a:t>
            </a:r>
          </a:p>
        </p:txBody>
      </p:sp>
    </p:spTree>
    <p:extLst>
      <p:ext uri="{BB962C8B-B14F-4D97-AF65-F5344CB8AC3E}">
        <p14:creationId xmlns:p14="http://schemas.microsoft.com/office/powerpoint/2010/main" val="6997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6061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95501" y="892948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LO8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85AE60F-1D81-4C40-9D9B-19740A70818F}"/>
              </a:ext>
            </a:extLst>
          </p:cNvPr>
          <p:cNvSpPr txBox="1">
            <a:spLocks noChangeArrowheads="1"/>
          </p:cNvSpPr>
          <p:nvPr/>
        </p:nvSpPr>
        <p:spPr>
          <a:xfrm>
            <a:off x="828519" y="1388737"/>
            <a:ext cx="10755501" cy="4080525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en-US" sz="3000" b="1" i="1" dirty="0">
                <a:solidFill>
                  <a:srgbClr val="FF0000"/>
                </a:solidFill>
              </a:rPr>
              <a:t>Central chemoreceptors</a:t>
            </a:r>
            <a:r>
              <a:rPr lang="en-US" altLang="en-US" sz="3000" b="1" dirty="0">
                <a:solidFill>
                  <a:srgbClr val="FF0000"/>
                </a:solidFill>
              </a:rPr>
              <a:t> in the </a:t>
            </a:r>
            <a:r>
              <a:rPr lang="en-US" altLang="en-US" sz="3000" b="1" i="1" dirty="0">
                <a:solidFill>
                  <a:srgbClr val="FF0000"/>
                </a:solidFill>
              </a:rPr>
              <a:t>medulla</a:t>
            </a:r>
            <a:r>
              <a:rPr lang="en-US" altLang="en-US" sz="3000" b="1" dirty="0">
                <a:solidFill>
                  <a:srgbClr val="FF0000"/>
                </a:solidFill>
              </a:rPr>
              <a:t>  </a:t>
            </a:r>
            <a:r>
              <a:rPr lang="en-US" altLang="en-US" sz="3000" b="1" dirty="0"/>
              <a:t>of the brain are much more sensitive</a:t>
            </a:r>
          </a:p>
          <a:p>
            <a:pPr algn="l"/>
            <a:endParaRPr lang="en-US" altLang="en-US" sz="3000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000" b="1" dirty="0"/>
              <a:t>These are located on the ventral surface of the medulla, and exposed to the </a:t>
            </a:r>
            <a:r>
              <a:rPr lang="en-US" sz="3000" b="1" dirty="0" err="1"/>
              <a:t>cerebro</a:t>
            </a:r>
            <a:r>
              <a:rPr lang="en-US" sz="3000" b="1" dirty="0"/>
              <a:t>-spinal fluid.</a:t>
            </a:r>
          </a:p>
          <a:p>
            <a:pPr algn="l"/>
            <a:endParaRPr lang="en-US" sz="3000" b="1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like the peripheral chemoreceptors, they provide excitatory synaptic input to the medullary inspiratory neurons.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240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LO8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4B010C5-FA25-4F1A-BF39-2404D1253E59}"/>
              </a:ext>
            </a:extLst>
          </p:cNvPr>
          <p:cNvSpPr txBox="1">
            <a:spLocks noChangeArrowheads="1"/>
          </p:cNvSpPr>
          <p:nvPr/>
        </p:nvSpPr>
        <p:spPr>
          <a:xfrm>
            <a:off x="-489045" y="4080975"/>
            <a:ext cx="10515600" cy="4351338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990033"/>
              </a:buClr>
              <a:buFont typeface="Wingdings" panose="05000000000000000000" pitchFamily="2" charset="2"/>
              <a:buChar char="q"/>
            </a:pP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547E02-AF5F-4909-9CCF-E6CCCCF5A689}"/>
              </a:ext>
            </a:extLst>
          </p:cNvPr>
          <p:cNvSpPr/>
          <p:nvPr/>
        </p:nvSpPr>
        <p:spPr>
          <a:xfrm>
            <a:off x="708396" y="4062385"/>
            <a:ext cx="9356652" cy="1246894"/>
          </a:xfrm>
          <a:prstGeom prst="rect">
            <a:avLst/>
          </a:prstGeom>
          <a:solidFill>
            <a:srgbClr val="FEDAF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000" dirty="0">
                <a:solidFill>
                  <a:srgbClr val="C00000"/>
                </a:solidFill>
              </a:rPr>
              <a:t>Negative feedback control</a:t>
            </a:r>
          </a:p>
          <a:p>
            <a:pPr algn="l"/>
            <a:r>
              <a:rPr lang="en-US" altLang="en-US" sz="2400" b="1" dirty="0">
                <a:solidFill>
                  <a:srgbClr val="002060"/>
                </a:solidFill>
              </a:rPr>
              <a:t>if pCO</a:t>
            </a:r>
            <a:r>
              <a:rPr lang="en-US" alt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</a:rPr>
              <a:t> rises, central chemoreceptors stimulate breathing which blows off CO</a:t>
            </a:r>
            <a:r>
              <a:rPr lang="en-US" alt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</a:rPr>
              <a:t>, and returns pCO</a:t>
            </a:r>
            <a:r>
              <a:rPr lang="en-US" alt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altLang="en-US" sz="2400" b="1" dirty="0">
                <a:solidFill>
                  <a:srgbClr val="002060"/>
                </a:solidFill>
              </a:rPr>
              <a:t> to normal and vice-versa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DDF72E-F70E-4E83-8CB6-3C127FF161B7}"/>
              </a:ext>
            </a:extLst>
          </p:cNvPr>
          <p:cNvSpPr/>
          <p:nvPr/>
        </p:nvSpPr>
        <p:spPr>
          <a:xfrm>
            <a:off x="741506" y="1428223"/>
            <a:ext cx="9356652" cy="2000777"/>
          </a:xfrm>
          <a:prstGeom prst="rect">
            <a:avLst/>
          </a:prstGeom>
          <a:solidFill>
            <a:srgbClr val="FEDAF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000" dirty="0">
                <a:solidFill>
                  <a:srgbClr val="C00000"/>
                </a:solidFill>
              </a:rPr>
              <a:t>Central chemoreceptors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</a:rPr>
              <a:t>detect changes in arterial pCO2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</a:rPr>
              <a:t>small rises in pCO2 increase ventilation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</a:rPr>
              <a:t>small falls in pCO2 decrease ventilation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060"/>
                </a:solidFill>
              </a:rPr>
              <a:t>the basis of negative feedback control of breathing</a:t>
            </a:r>
          </a:p>
        </p:txBody>
      </p:sp>
    </p:spTree>
    <p:extLst>
      <p:ext uri="{BB962C8B-B14F-4D97-AF65-F5344CB8AC3E}">
        <p14:creationId xmlns:p14="http://schemas.microsoft.com/office/powerpoint/2010/main" val="3866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LO8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63ABCD8-8AED-491F-A3AE-0AADEEACCBFC}"/>
              </a:ext>
            </a:extLst>
          </p:cNvPr>
          <p:cNvSpPr txBox="1">
            <a:spLocks noChangeArrowheads="1"/>
          </p:cNvSpPr>
          <p:nvPr/>
        </p:nvSpPr>
        <p:spPr>
          <a:xfrm>
            <a:off x="-251617" y="587490"/>
            <a:ext cx="10515600" cy="1325563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solidFill>
                  <a:srgbClr val="990033"/>
                </a:solidFill>
              </a:rPr>
              <a:t>Cerebro</a:t>
            </a:r>
            <a:r>
              <a:rPr lang="en-US" altLang="en-US" sz="3600" b="1" dirty="0">
                <a:solidFill>
                  <a:srgbClr val="990033"/>
                </a:solidFill>
              </a:rPr>
              <a:t>-spinal fluid (CSF) pH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445FE51-EF7B-4C99-9055-877DAE964AC1}"/>
              </a:ext>
            </a:extLst>
          </p:cNvPr>
          <p:cNvSpPr txBox="1">
            <a:spLocks noChangeArrowheads="1"/>
          </p:cNvSpPr>
          <p:nvPr/>
        </p:nvSpPr>
        <p:spPr>
          <a:xfrm>
            <a:off x="252125" y="1520032"/>
            <a:ext cx="11687749" cy="2598735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altLang="en-US" sz="2800" dirty="0"/>
              <a:t>Determined by ratio of [HCO</a:t>
            </a:r>
            <a:r>
              <a:rPr lang="en-US" altLang="en-US" sz="2800" baseline="-25000" dirty="0"/>
              <a:t>3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] to pCO</a:t>
            </a:r>
            <a:r>
              <a:rPr lang="en-US" altLang="en-US" sz="2800" baseline="-25000" dirty="0"/>
              <a:t>2</a:t>
            </a:r>
            <a:endParaRPr lang="en-US" altLang="en-US" sz="28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altLang="en-US" sz="2800" dirty="0"/>
              <a:t>[HCO</a:t>
            </a:r>
            <a:r>
              <a:rPr lang="en-US" altLang="en-US" sz="2800" baseline="-25000" dirty="0"/>
              <a:t>3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] fixed in short term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</a:rPr>
              <a:t>so falls in pCO</a:t>
            </a:r>
            <a:r>
              <a:rPr lang="en-US" altLang="en-US" sz="2800" baseline="-25000" dirty="0">
                <a:solidFill>
                  <a:srgbClr val="C00000"/>
                </a:solidFill>
              </a:rPr>
              <a:t>2</a:t>
            </a:r>
            <a:r>
              <a:rPr lang="en-US" altLang="en-US" sz="2800" dirty="0">
                <a:solidFill>
                  <a:srgbClr val="C00000"/>
                </a:solidFill>
              </a:rPr>
              <a:t> lead to rises in CSF pH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</a:rPr>
              <a:t>rises in pCO</a:t>
            </a:r>
            <a:r>
              <a:rPr lang="en-US" altLang="en-US" sz="2800" baseline="-25000" dirty="0">
                <a:solidFill>
                  <a:srgbClr val="C00000"/>
                </a:solidFill>
              </a:rPr>
              <a:t>2</a:t>
            </a:r>
            <a:r>
              <a:rPr lang="en-US" altLang="en-US" sz="2800" dirty="0">
                <a:solidFill>
                  <a:srgbClr val="C00000"/>
                </a:solidFill>
              </a:rPr>
              <a:t> lead to falls in CSF pH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altLang="en-US" sz="2800" dirty="0"/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C00000"/>
                </a:solidFill>
              </a:rPr>
              <a:t>Central chemoreceptors  </a:t>
            </a:r>
            <a:r>
              <a:rPr lang="en-US" altLang="en-US" sz="2800" b="1" dirty="0">
                <a:solidFill>
                  <a:srgbClr val="002060"/>
                </a:solidFill>
              </a:rPr>
              <a:t>actually respond to changes in the pH of CSF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C00000"/>
                </a:solidFill>
              </a:rPr>
              <a:t>but persisting changes in pH corrected by choroid plexus cells which change [HCO</a:t>
            </a:r>
            <a:r>
              <a:rPr lang="en-US" alt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2800" b="1" baseline="30000" dirty="0">
                <a:solidFill>
                  <a:srgbClr val="C00000"/>
                </a:solidFill>
              </a:rPr>
              <a:t>-</a:t>
            </a:r>
            <a:r>
              <a:rPr lang="en-US" altLang="en-US" sz="2800" b="1" dirty="0">
                <a:solidFill>
                  <a:srgbClr val="C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58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955741" y="-46656"/>
            <a:ext cx="1066800" cy="731370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C3EBA-84CB-4A94-8386-8FE6543AD5C2}"/>
              </a:ext>
            </a:extLst>
          </p:cNvPr>
          <p:cNvSpPr txBox="1"/>
          <p:nvPr/>
        </p:nvSpPr>
        <p:spPr>
          <a:xfrm>
            <a:off x="393406" y="1017710"/>
            <a:ext cx="114954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define the terms hypoxia, hypercapnia, hypocapnia, hyperventilation, and hypoventilation.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describe the effects on plasma pH of hyper- and hypo- ventilation.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describe the general effects of acute hypo- and hyper- ventilation.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 define the terms 'Respiratory Acidosis', 'Respiratory Alkalosis', 'Compensated Respiratory Acidosis' and 'Compensated Respiratory Alkalosis’.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 define the terms 'Metabolic Acidosis', 'Metabolic Alkalosis', 'Compensated Metabolic Acidosis', 'Compensated Metabolic Alkalosis’.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describe the acute effects upon ventilation of (</a:t>
            </a:r>
            <a:r>
              <a:rPr lang="en-US" sz="2400" b="1" dirty="0" err="1"/>
              <a:t>i</a:t>
            </a:r>
            <a:r>
              <a:rPr lang="en-US" sz="2400" b="1" dirty="0"/>
              <a:t>) falling inspired pO2, (ii) increases in inspired pCO2 (iii) falls in arterial plasma </a:t>
            </a:r>
            <a:r>
              <a:rPr lang="en-US" sz="2400" b="1" dirty="0" err="1"/>
              <a:t>pH.</a:t>
            </a:r>
            <a:r>
              <a:rPr lang="en-US" sz="2400" b="1" dirty="0"/>
              <a:t>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describe the location and function of the peripheral chemoreceptors and their role in the ventilatory and other responses to Hypoxia.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2400" b="1" dirty="0"/>
              <a:t>describe the location and function of the central chemoreceptors, their role in the ventilatory respiratory to changes in arterial pCO2 and the roles of the </a:t>
            </a:r>
            <a:r>
              <a:rPr lang="en-US" sz="2400" b="1" dirty="0" err="1"/>
              <a:t>cerebro</a:t>
            </a:r>
            <a:r>
              <a:rPr lang="en-US" sz="2400" b="1" dirty="0"/>
              <a:t>-spinal fluid, blood brain barrier and choroid plexus in that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D2D46-A736-494F-BD09-EA23F5B8E1E9}"/>
              </a:ext>
            </a:extLst>
          </p:cNvPr>
          <p:cNvSpPr txBox="1"/>
          <p:nvPr/>
        </p:nvSpPr>
        <p:spPr>
          <a:xfrm>
            <a:off x="393406" y="669099"/>
            <a:ext cx="5259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29458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LO8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63ABCD8-8AED-491F-A3AE-0AADEEACCBFC}"/>
              </a:ext>
            </a:extLst>
          </p:cNvPr>
          <p:cNvSpPr txBox="1">
            <a:spLocks noChangeArrowheads="1"/>
          </p:cNvSpPr>
          <p:nvPr/>
        </p:nvSpPr>
        <p:spPr>
          <a:xfrm>
            <a:off x="-1371388" y="580061"/>
            <a:ext cx="6772880" cy="1325563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Feedback control 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077CB2FB-EA53-4EB2-8B47-30295E99BBC8}"/>
              </a:ext>
            </a:extLst>
          </p:cNvPr>
          <p:cNvGrpSpPr>
            <a:grpSpLocks/>
          </p:cNvGrpSpPr>
          <p:nvPr/>
        </p:nvGrpSpPr>
        <p:grpSpPr bwMode="auto">
          <a:xfrm>
            <a:off x="6184083" y="1568608"/>
            <a:ext cx="4492625" cy="5153025"/>
            <a:chOff x="1632" y="576"/>
            <a:chExt cx="2830" cy="3246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1192C6CF-7CFB-477D-9ACA-8ECB2423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920"/>
              <a:ext cx="112" cy="1056"/>
            </a:xfrm>
            <a:custGeom>
              <a:avLst/>
              <a:gdLst>
                <a:gd name="T0" fmla="*/ 96 w 112"/>
                <a:gd name="T1" fmla="*/ 1056 h 1056"/>
                <a:gd name="T2" fmla="*/ 96 w 112"/>
                <a:gd name="T3" fmla="*/ 816 h 1056"/>
                <a:gd name="T4" fmla="*/ 0 w 112"/>
                <a:gd name="T5" fmla="*/ 0 h 10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056">
                  <a:moveTo>
                    <a:pt x="96" y="1056"/>
                  </a:moveTo>
                  <a:cubicBezTo>
                    <a:pt x="104" y="1024"/>
                    <a:pt x="112" y="992"/>
                    <a:pt x="96" y="816"/>
                  </a:cubicBezTo>
                  <a:cubicBezTo>
                    <a:pt x="80" y="640"/>
                    <a:pt x="16" y="136"/>
                    <a:pt x="0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B5D441D-9615-4AA1-9328-A96A97F31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872"/>
              <a:ext cx="112" cy="1104"/>
            </a:xfrm>
            <a:custGeom>
              <a:avLst/>
              <a:gdLst>
                <a:gd name="T0" fmla="*/ 16 w 112"/>
                <a:gd name="T1" fmla="*/ 1104 h 1104"/>
                <a:gd name="T2" fmla="*/ 16 w 112"/>
                <a:gd name="T3" fmla="*/ 912 h 1104"/>
                <a:gd name="T4" fmla="*/ 112 w 112"/>
                <a:gd name="T5" fmla="*/ 0 h 1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1104">
                  <a:moveTo>
                    <a:pt x="16" y="1104"/>
                  </a:moveTo>
                  <a:cubicBezTo>
                    <a:pt x="8" y="1100"/>
                    <a:pt x="0" y="1096"/>
                    <a:pt x="16" y="912"/>
                  </a:cubicBezTo>
                  <a:cubicBezTo>
                    <a:pt x="32" y="728"/>
                    <a:pt x="96" y="152"/>
                    <a:pt x="112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6E2FB817-9F42-4040-B191-C26C61C2C2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104"/>
              <a:ext cx="0" cy="1968"/>
            </a:xfrm>
            <a:prstGeom prst="line">
              <a:avLst/>
            </a:prstGeom>
            <a:noFill/>
            <a:ln w="5715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885C018-7C76-4812-9FF8-EEF5C90A4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104"/>
              <a:ext cx="14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4BF02DD4-46E4-48CF-8552-31988B804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296"/>
              <a:ext cx="14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2A05083D-1E0E-470F-899B-82AC7FE3B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256"/>
              <a:ext cx="2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pH</a:t>
              </a: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FF2F65F7-7200-4BE7-8427-C43344894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256"/>
              <a:ext cx="3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CO</a:t>
              </a:r>
              <a:r>
                <a:rPr lang="en-GB" altLang="en-US" sz="1600" b="1" baseline="-25000" dirty="0">
                  <a:solidFill>
                    <a:srgbClr val="990033"/>
                  </a:solidFill>
                  <a:latin typeface="Arial" panose="020B0604020202020204" pitchFamily="34" charset="0"/>
                </a:rPr>
                <a:t>2</a:t>
              </a:r>
              <a:endParaRPr lang="en-GB" altLang="en-US" sz="1600" b="1" dirty="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FCDC6DE4-DD94-47CA-B1C9-2221D340F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824"/>
              <a:ext cx="4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HCO</a:t>
              </a:r>
              <a:r>
                <a:rPr lang="en-GB" altLang="en-US" sz="1600" b="1" baseline="-25000" dirty="0">
                  <a:solidFill>
                    <a:srgbClr val="990033"/>
                  </a:solidFill>
                  <a:latin typeface="Arial" panose="020B0604020202020204" pitchFamily="34" charset="0"/>
                </a:rPr>
                <a:t>3</a:t>
              </a:r>
              <a:r>
                <a:rPr lang="en-GB" altLang="en-US" sz="1600" b="1" baseline="70000" dirty="0">
                  <a:solidFill>
                    <a:srgbClr val="FFFF00"/>
                  </a:solidFill>
                  <a:latin typeface="Arial" panose="020B0604020202020204" pitchFamily="34" charset="0"/>
                </a:rPr>
                <a:t>-</a:t>
              </a:r>
              <a:endParaRPr lang="en-GB" altLang="en-US" sz="1600" b="1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6A69F0D7-506D-471E-8CB8-28417EABD4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352"/>
              <a:ext cx="576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13">
              <a:extLst>
                <a:ext uri="{FF2B5EF4-FFF2-40B4-BE49-F238E27FC236}">
                  <a16:creationId xmlns:a16="http://schemas.microsoft.com/office/drawing/2014/main" id="{7C98BFFC-58D2-4DE1-A43F-04A89B8862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71" y="1801"/>
              <a:ext cx="218" cy="263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3 h 21600"/>
                <a:gd name="T4" fmla="*/ 1 w 21600"/>
                <a:gd name="T5" fmla="*/ 1 h 21600"/>
                <a:gd name="T6" fmla="*/ 2 w 21600"/>
                <a:gd name="T7" fmla="*/ 2 h 21600"/>
                <a:gd name="T8" fmla="*/ 2 w 21600"/>
                <a:gd name="T9" fmla="*/ 1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95 h 21600"/>
                <a:gd name="T17" fmla="*/ 6143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A886E030-E223-488B-931E-342E27C23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104"/>
              <a:ext cx="4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HCO</a:t>
              </a:r>
              <a:r>
                <a:rPr lang="en-GB" altLang="en-US" sz="1600" b="1" baseline="-25000" dirty="0">
                  <a:solidFill>
                    <a:srgbClr val="990033"/>
                  </a:solidFill>
                  <a:latin typeface="Arial" panose="020B0604020202020204" pitchFamily="34" charset="0"/>
                </a:rPr>
                <a:t>3</a:t>
              </a:r>
              <a:r>
                <a:rPr lang="en-GB" altLang="en-US" sz="1600" b="1" baseline="70000" dirty="0">
                  <a:solidFill>
                    <a:srgbClr val="990033"/>
                  </a:solidFill>
                  <a:latin typeface="Arial" panose="020B0604020202020204" pitchFamily="34" charset="0"/>
                </a:rPr>
                <a:t>-</a:t>
              </a:r>
              <a:endParaRPr lang="en-GB" altLang="en-US" sz="1600" b="1" dirty="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Line 15">
              <a:extLst>
                <a:ext uri="{FF2B5EF4-FFF2-40B4-BE49-F238E27FC236}">
                  <a16:creationId xmlns:a16="http://schemas.microsoft.com/office/drawing/2014/main" id="{44200C9F-D44B-48CD-8493-6AA43A8A1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1200"/>
              <a:ext cx="624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7DEA0BFA-8C59-439F-A95A-F3ED49BD1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200"/>
              <a:ext cx="0" cy="100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7">
              <a:extLst>
                <a:ext uri="{FF2B5EF4-FFF2-40B4-BE49-F238E27FC236}">
                  <a16:creationId xmlns:a16="http://schemas.microsoft.com/office/drawing/2014/main" id="{2B0AFF00-0547-4B0F-8A6F-D65C75B0E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53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Blood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Brain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Barrier</a:t>
              </a:r>
            </a:p>
          </p:txBody>
        </p:sp>
        <p:sp>
          <p:nvSpPr>
            <p:cNvPr id="30" name="Text Box 18">
              <a:extLst>
                <a:ext uri="{FF2B5EF4-FFF2-40B4-BE49-F238E27FC236}">
                  <a16:creationId xmlns:a16="http://schemas.microsoft.com/office/drawing/2014/main" id="{F86CE3B9-5798-4C3A-9D7B-72712552E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576"/>
              <a:ext cx="60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Choroid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Plexus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Cells</a:t>
              </a:r>
            </a:p>
          </p:txBody>
        </p:sp>
        <p:sp>
          <p:nvSpPr>
            <p:cNvPr id="31" name="AutoShape 19">
              <a:extLst>
                <a:ext uri="{FF2B5EF4-FFF2-40B4-BE49-F238E27FC236}">
                  <a16:creationId xmlns:a16="http://schemas.microsoft.com/office/drawing/2014/main" id="{085B19C8-A652-4524-B236-5BC7E3E05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256"/>
              <a:ext cx="96" cy="240"/>
            </a:xfrm>
            <a:prstGeom prst="roundRect">
              <a:avLst>
                <a:gd name="adj" fmla="val 1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Text Box 20">
              <a:extLst>
                <a:ext uri="{FF2B5EF4-FFF2-40B4-BE49-F238E27FC236}">
                  <a16:creationId xmlns:a16="http://schemas.microsoft.com/office/drawing/2014/main" id="{4D2369A2-4CB2-47FC-8A75-0FB69B80E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440"/>
              <a:ext cx="113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Central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Chemoreceptors</a:t>
              </a:r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9B3718D2-7BB6-4F9A-B9FF-B51F444BD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82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EE407742-A793-4592-900C-CADA1A83A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96"/>
              <a:ext cx="0" cy="912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3">
              <a:extLst>
                <a:ext uri="{FF2B5EF4-FFF2-40B4-BE49-F238E27FC236}">
                  <a16:creationId xmlns:a16="http://schemas.microsoft.com/office/drawing/2014/main" id="{7087D760-AEB7-407C-AA4D-00C461B23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6" y="3456"/>
              <a:ext cx="7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Change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rgbClr val="990033"/>
                  </a:solidFill>
                  <a:latin typeface="Arial" panose="020B0604020202020204" pitchFamily="34" charset="0"/>
                </a:rPr>
                <a:t>Ventilation</a:t>
              </a:r>
            </a:p>
          </p:txBody>
        </p:sp>
        <p:sp>
          <p:nvSpPr>
            <p:cNvPr id="36" name="Text Box 24">
              <a:extLst>
                <a:ext uri="{FF2B5EF4-FFF2-40B4-BE49-F238E27FC236}">
                  <a16:creationId xmlns:a16="http://schemas.microsoft.com/office/drawing/2014/main" id="{0658CE45-C35F-4368-92A9-4CD5F8B56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2438"/>
              <a:ext cx="5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Medulla</a:t>
              </a:r>
            </a:p>
          </p:txBody>
        </p:sp>
        <p:sp>
          <p:nvSpPr>
            <p:cNvPr id="37" name="Text Box 25">
              <a:extLst>
                <a:ext uri="{FF2B5EF4-FFF2-40B4-BE49-F238E27FC236}">
                  <a16:creationId xmlns:a16="http://schemas.microsoft.com/office/drawing/2014/main" id="{78BE09DB-E95B-4FA0-B9F4-88781F3E1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880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CSF</a:t>
              </a: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B52FCD9-EAEA-4D80-823A-6DDD8B32A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352"/>
              <a:ext cx="240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7">
              <a:extLst>
                <a:ext uri="{FF2B5EF4-FFF2-40B4-BE49-F238E27FC236}">
                  <a16:creationId xmlns:a16="http://schemas.microsoft.com/office/drawing/2014/main" id="{E5FB91DB-B6F0-466D-ABA9-29503148E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696"/>
              <a:ext cx="1104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8">
              <a:extLst>
                <a:ext uri="{FF2B5EF4-FFF2-40B4-BE49-F238E27FC236}">
                  <a16:creationId xmlns:a16="http://schemas.microsoft.com/office/drawing/2014/main" id="{56034591-C1F1-451C-A8A3-6CFFB6FF0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2496"/>
              <a:ext cx="0" cy="105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9">
              <a:extLst>
                <a:ext uri="{FF2B5EF4-FFF2-40B4-BE49-F238E27FC236}">
                  <a16:creationId xmlns:a16="http://schemas.microsoft.com/office/drawing/2014/main" id="{96C14C1D-469A-4EB7-A6FC-F04FAE02F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2421"/>
              <a:ext cx="3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Short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Term</a:t>
              </a:r>
            </a:p>
          </p:txBody>
        </p:sp>
        <p:sp>
          <p:nvSpPr>
            <p:cNvPr id="42" name="Text Box 30">
              <a:extLst>
                <a:ext uri="{FF2B5EF4-FFF2-40B4-BE49-F238E27FC236}">
                  <a16:creationId xmlns:a16="http://schemas.microsoft.com/office/drawing/2014/main" id="{BABD4124-993A-474C-90BC-AD1D41AD6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1557"/>
              <a:ext cx="4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Trebuchet MS" panose="020B0603020202020204" pitchFamily="34" charset="0"/>
                <a:buChar char="•"/>
                <a:defRPr sz="3200"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Longer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Term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A5B1AC1-E290-401B-8A85-4FC8B8E83039}"/>
              </a:ext>
            </a:extLst>
          </p:cNvPr>
          <p:cNvSpPr txBox="1"/>
          <p:nvPr/>
        </p:nvSpPr>
        <p:spPr>
          <a:xfrm>
            <a:off x="358982" y="1919077"/>
            <a:ext cx="58279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/>
              <a:t>Elevated pCO2 drives CO2 into CSF across blood brain barrier(</a:t>
            </a:r>
            <a:r>
              <a:rPr lang="en-US" altLang="en-US" sz="2400" b="1" dirty="0">
                <a:solidFill>
                  <a:srgbClr val="002060"/>
                </a:solidFill>
              </a:rPr>
              <a:t>CSF pCO2 determined by arterial pCO2</a:t>
            </a:r>
            <a:r>
              <a:rPr lang="en-US" altLang="en-US" sz="2400" b="1" dirty="0"/>
              <a:t>) </a:t>
            </a:r>
          </a:p>
          <a:p>
            <a:r>
              <a:rPr lang="en-US" altLang="en-US" sz="2400" b="1" dirty="0"/>
              <a:t>CSF [HCO</a:t>
            </a:r>
            <a:r>
              <a:rPr lang="en-US" altLang="en-US" sz="2400" b="1" baseline="-25000" dirty="0"/>
              <a:t>3</a:t>
            </a:r>
            <a:r>
              <a:rPr lang="en-US" altLang="en-US" sz="2400" b="1" baseline="30000" dirty="0"/>
              <a:t>-</a:t>
            </a:r>
            <a:r>
              <a:rPr lang="en-US" altLang="en-US" sz="2400" b="1" dirty="0"/>
              <a:t>] initially constant     So CSF pH falls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BB156-896E-475D-9C21-92C4E4C1FCE1}"/>
              </a:ext>
            </a:extLst>
          </p:cNvPr>
          <p:cNvSpPr txBox="1"/>
          <p:nvPr/>
        </p:nvSpPr>
        <p:spPr>
          <a:xfrm>
            <a:off x="310507" y="3723312"/>
            <a:ext cx="56355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Fall in CSF pH detected by central chemoreceptors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b="1" dirty="0"/>
              <a:t>Drives increased ventilation(Feedback control)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Increased ventilation lowers pCO2 and restores CSF pH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2400" b="1" dirty="0"/>
          </a:p>
          <a:p>
            <a:endParaRPr lang="en-US" altLang="en-US" sz="2400" b="1" dirty="0"/>
          </a:p>
        </p:txBody>
      </p:sp>
      <p:sp>
        <p:nvSpPr>
          <p:cNvPr id="45" name="Line 31">
            <a:extLst>
              <a:ext uri="{FF2B5EF4-FFF2-40B4-BE49-F238E27FC236}">
                <a16:creationId xmlns:a16="http://schemas.microsoft.com/office/drawing/2014/main" id="{CE4D63D9-A5DF-4294-83CE-ED720E7B1B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41328" y="4150478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1">
            <a:extLst>
              <a:ext uri="{FF2B5EF4-FFF2-40B4-BE49-F238E27FC236}">
                <a16:creationId xmlns:a16="http://schemas.microsoft.com/office/drawing/2014/main" id="{D131F172-6546-4E14-AA75-C2B2F862E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5928" y="4277754"/>
            <a:ext cx="0" cy="29440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1">
            <a:extLst>
              <a:ext uri="{FF2B5EF4-FFF2-40B4-BE49-F238E27FC236}">
                <a16:creationId xmlns:a16="http://schemas.microsoft.com/office/drawing/2014/main" id="{9FF4A742-8EE1-4B1E-85F6-D3064CAE2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2674" y="621036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1">
            <a:extLst>
              <a:ext uri="{FF2B5EF4-FFF2-40B4-BE49-F238E27FC236}">
                <a16:creationId xmlns:a16="http://schemas.microsoft.com/office/drawing/2014/main" id="{7E6DE4FE-4604-46FA-8D7A-BA313D754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68298" y="4207034"/>
            <a:ext cx="1" cy="409574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1">
            <a:extLst>
              <a:ext uri="{FF2B5EF4-FFF2-40B4-BE49-F238E27FC236}">
                <a16:creationId xmlns:a16="http://schemas.microsoft.com/office/drawing/2014/main" id="{6F546C36-1F43-4389-A6B6-C41E73B728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78056" y="4126071"/>
            <a:ext cx="1" cy="489087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E26E8-B5DE-44E5-9E00-619DB81BE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82" y="1718428"/>
            <a:ext cx="6457618" cy="4952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042" y="6134985"/>
            <a:ext cx="602777" cy="586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LO8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3FEC58-6B22-46E9-8053-7C1EF5AB8A76}"/>
              </a:ext>
            </a:extLst>
          </p:cNvPr>
          <p:cNvSpPr txBox="1">
            <a:spLocks noChangeArrowheads="1"/>
          </p:cNvSpPr>
          <p:nvPr/>
        </p:nvSpPr>
        <p:spPr>
          <a:xfrm>
            <a:off x="-2632134" y="437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Role of Choroid Plexus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3FCA751-F2D2-4625-BFF5-E2152DEBC54E}"/>
              </a:ext>
            </a:extLst>
          </p:cNvPr>
          <p:cNvSpPr txBox="1">
            <a:spLocks noChangeArrowheads="1"/>
          </p:cNvSpPr>
          <p:nvPr/>
        </p:nvSpPr>
        <p:spPr>
          <a:xfrm>
            <a:off x="228752" y="2146746"/>
            <a:ext cx="57361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2060"/>
                </a:solidFill>
              </a:rPr>
              <a:t>BBB allows free passage of CO2, but not hydrogen carbonate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002060"/>
                </a:solidFill>
              </a:rPr>
              <a:t>CSF [HCO3-] controlled by choroid plexus cells  (pump HCO3 - into and out of the CSF, and is largely independent of plasma [HCO3 - ])</a:t>
            </a:r>
            <a:endParaRPr lang="en-US" altLang="en-US" dirty="0"/>
          </a:p>
          <a:p>
            <a:r>
              <a:rPr lang="en-US" altLang="en-US" dirty="0"/>
              <a:t>CSF [HCO</a:t>
            </a:r>
            <a:r>
              <a:rPr lang="en-US" altLang="en-US" baseline="-25000" dirty="0"/>
              <a:t>3</a:t>
            </a:r>
            <a:r>
              <a:rPr lang="en-US" altLang="en-US" baseline="30000" dirty="0"/>
              <a:t>-</a:t>
            </a:r>
            <a:r>
              <a:rPr lang="en-US" altLang="en-US" dirty="0"/>
              <a:t>]  determines which pCO</a:t>
            </a:r>
            <a:r>
              <a:rPr lang="en-US" altLang="en-US" baseline="-25000" dirty="0"/>
              <a:t>2</a:t>
            </a:r>
            <a:r>
              <a:rPr lang="en-US" altLang="en-US" dirty="0"/>
              <a:t> is associated with ‘normal’ CSF pH</a:t>
            </a:r>
          </a:p>
          <a:p>
            <a:r>
              <a:rPr lang="en-US" altLang="en-US" dirty="0"/>
              <a:t>CSF [HCO</a:t>
            </a:r>
            <a:r>
              <a:rPr lang="en-US" altLang="en-US" baseline="-25000" dirty="0"/>
              <a:t>3</a:t>
            </a:r>
            <a:r>
              <a:rPr lang="en-US" altLang="en-US" baseline="30000" dirty="0"/>
              <a:t>-</a:t>
            </a:r>
            <a:r>
              <a:rPr lang="en-US" altLang="en-US" dirty="0"/>
              <a:t>]  therefore ‘sets’ the control system to a particular pCO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It can be ‘reset’ by changing CSF [HCO</a:t>
            </a:r>
            <a:r>
              <a:rPr lang="en-US" altLang="en-US" baseline="-25000" dirty="0"/>
              <a:t>3</a:t>
            </a:r>
            <a:r>
              <a:rPr lang="en-US" altLang="en-US" baseline="30000" dirty="0"/>
              <a:t>-</a:t>
            </a:r>
            <a:r>
              <a:rPr lang="en-US" alt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2085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LO8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20A4B3E-B4E2-4BFA-8CB5-C7EE16D35767}"/>
              </a:ext>
            </a:extLst>
          </p:cNvPr>
          <p:cNvSpPr txBox="1">
            <a:spLocks noChangeArrowheads="1"/>
          </p:cNvSpPr>
          <p:nvPr/>
        </p:nvSpPr>
        <p:spPr>
          <a:xfrm>
            <a:off x="-1564758" y="6723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Long term changes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AACD132-3E3A-40B7-ACA5-87395F269151}"/>
              </a:ext>
            </a:extLst>
          </p:cNvPr>
          <p:cNvSpPr txBox="1">
            <a:spLocks noChangeArrowheads="1"/>
          </p:cNvSpPr>
          <p:nvPr/>
        </p:nvSpPr>
        <p:spPr>
          <a:xfrm>
            <a:off x="-384544" y="28494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Persisting hypercapnia</a:t>
            </a:r>
          </a:p>
          <a:p>
            <a:r>
              <a:rPr lang="en-US" altLang="en-US"/>
              <a:t>Persisting hypoxia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9464-59B1-4548-8001-A5A61243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كيف تقول شكراً بالإنجليزي مع أمثلة مختلفة] | [Kaplan Blog]">
            <a:extLst>
              <a:ext uri="{FF2B5EF4-FFF2-40B4-BE49-F238E27FC236}">
                <a16:creationId xmlns:a16="http://schemas.microsoft.com/office/drawing/2014/main" id="{36484AA4-7C0F-4474-A44D-0BC9BEEFF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34" y="656607"/>
            <a:ext cx="9686571" cy="55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1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57776" y="758780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LO1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1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 of </a:t>
            </a:r>
            <a:r>
              <a:rPr kumimoji="0" lang="en-US" sz="1400" b="1" i="0" u="none" strike="noStrike" kern="1200" cap="all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Basrah</a:t>
            </a:r>
            <a:r>
              <a:rPr kumimoji="0" lang="en-US" sz="1400" b="1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Al-</a:t>
            </a:r>
            <a:r>
              <a:rPr kumimoji="0" lang="en-US" sz="1400" b="1" i="0" u="none" strike="noStrike" kern="1200" cap="all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zahraa</a:t>
            </a:r>
            <a:r>
              <a:rPr kumimoji="0" lang="en-US" sz="1400" b="1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C1F47-1F26-4AFB-9122-6FBCB2406713}"/>
              </a:ext>
            </a:extLst>
          </p:cNvPr>
          <p:cNvSpPr txBox="1"/>
          <p:nvPr/>
        </p:nvSpPr>
        <p:spPr>
          <a:xfrm>
            <a:off x="773722" y="1955224"/>
            <a:ext cx="108019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3200" b="1" dirty="0">
                <a:solidFill>
                  <a:srgbClr val="990033"/>
                </a:solidFill>
              </a:rPr>
              <a:t>Hypoxia : </a:t>
            </a:r>
            <a:r>
              <a:rPr lang="en-US" sz="3200" dirty="0"/>
              <a:t>Deficiency of oxygen at the tissue level. 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3200" b="1" dirty="0">
                <a:solidFill>
                  <a:srgbClr val="990033"/>
                </a:solidFill>
              </a:rPr>
              <a:t>Hypercapnia : </a:t>
            </a:r>
            <a:r>
              <a:rPr lang="en-US" sz="3200" dirty="0"/>
              <a:t>Increased PCO2 due to increased inspired CO2</a:t>
            </a:r>
            <a:endParaRPr lang="en-US" sz="3200" b="1" dirty="0">
              <a:solidFill>
                <a:srgbClr val="990033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3200" b="1" dirty="0">
                <a:solidFill>
                  <a:srgbClr val="990033"/>
                </a:solidFill>
              </a:rPr>
              <a:t> Hypocapnia: </a:t>
            </a:r>
            <a:r>
              <a:rPr lang="en-US" sz="3200" dirty="0"/>
              <a:t>Fall in PCO2 </a:t>
            </a:r>
            <a:endParaRPr lang="en-US" sz="3200" b="1" dirty="0">
              <a:solidFill>
                <a:srgbClr val="990033"/>
              </a:solidFill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3200" b="1" dirty="0">
                <a:solidFill>
                  <a:srgbClr val="990033"/>
                </a:solidFill>
              </a:rPr>
              <a:t>Hypoventilation </a:t>
            </a:r>
            <a:r>
              <a:rPr lang="en-US" sz="3200" dirty="0"/>
              <a:t>Low RR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3200" dirty="0"/>
              <a:t> 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Hypoxia &amp;hypercapnia (movement of O2 into &amp;CO2out affected)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en-US" sz="3200" b="1" dirty="0">
                <a:solidFill>
                  <a:srgbClr val="990033"/>
                </a:solidFill>
              </a:rPr>
              <a:t>hyperventilation: </a:t>
            </a:r>
            <a:r>
              <a:rPr lang="en-US" sz="3200" b="1" dirty="0">
                <a:solidFill>
                  <a:srgbClr val="99003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3200" dirty="0">
                <a:highlight>
                  <a:srgbClr val="FFFF00"/>
                </a:highlight>
              </a:rPr>
              <a:t>RR </a:t>
            </a:r>
            <a:r>
              <a:rPr lang="en-US" sz="3200" b="1" dirty="0">
                <a:solidFill>
                  <a:srgbClr val="990033"/>
                </a:solidFill>
              </a:rPr>
              <a:t>???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C00000"/>
              </a:buClr>
            </a:pP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6848F-CC20-445B-B92F-D642C43443C0}"/>
              </a:ext>
            </a:extLst>
          </p:cNvPr>
          <p:cNvSpPr txBox="1"/>
          <p:nvPr/>
        </p:nvSpPr>
        <p:spPr>
          <a:xfrm>
            <a:off x="1446963" y="100519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Terms</a:t>
            </a:r>
          </a:p>
        </p:txBody>
      </p:sp>
    </p:spTree>
    <p:extLst>
      <p:ext uri="{BB962C8B-B14F-4D97-AF65-F5344CB8AC3E}">
        <p14:creationId xmlns:p14="http://schemas.microsoft.com/office/powerpoint/2010/main" val="7548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4952983" y="-26391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LO1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400" b="1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University of </a:t>
            </a:r>
            <a:r>
              <a:rPr kumimoji="0" lang="en-US" sz="1400" b="1" i="0" u="none" strike="noStrike" kern="1200" cap="all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Basrah</a:t>
            </a:r>
            <a:r>
              <a:rPr kumimoji="0" lang="en-US" sz="1400" b="1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Al-</a:t>
            </a:r>
            <a:r>
              <a:rPr kumimoji="0" lang="en-US" sz="1400" b="1" i="0" u="none" strike="noStrike" kern="1200" cap="all" spc="2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zahraa</a:t>
            </a:r>
            <a:r>
              <a:rPr kumimoji="0" lang="en-US" sz="1400" b="1" i="0" u="none" strike="noStrike" kern="1200" cap="all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26C98-653E-4DC9-ADBD-35CAB312CDB5}"/>
              </a:ext>
            </a:extLst>
          </p:cNvPr>
          <p:cNvSpPr txBox="1"/>
          <p:nvPr/>
        </p:nvSpPr>
        <p:spPr>
          <a:xfrm>
            <a:off x="449355" y="1102737"/>
            <a:ext cx="10689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 factors which affect the ventilation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79E79F3-029F-41FD-A00D-8915341FE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626939"/>
              </p:ext>
            </p:extLst>
          </p:nvPr>
        </p:nvGraphicFramePr>
        <p:xfrm>
          <a:off x="449355" y="1813214"/>
          <a:ext cx="10327821" cy="495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577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LO1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6E0AB-101F-4FCB-9C04-7891598B8414}"/>
              </a:ext>
            </a:extLst>
          </p:cNvPr>
          <p:cNvSpPr txBox="1"/>
          <p:nvPr/>
        </p:nvSpPr>
        <p:spPr>
          <a:xfrm>
            <a:off x="1213762" y="1065823"/>
            <a:ext cx="8184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00000"/>
                </a:solidFill>
              </a:rPr>
              <a:t>Ventilation and alveolar partial pressures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7BE44E-B912-4578-BC91-8640E7E92F85}"/>
              </a:ext>
            </a:extLst>
          </p:cNvPr>
          <p:cNvSpPr/>
          <p:nvPr/>
        </p:nvSpPr>
        <p:spPr>
          <a:xfrm>
            <a:off x="6198219" y="2058783"/>
            <a:ext cx="3891775" cy="1421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C00000"/>
                </a:solidFill>
              </a:rPr>
              <a:t>↓</a:t>
            </a:r>
            <a:r>
              <a:rPr lang="en-US" altLang="en-US" sz="2400" b="1" dirty="0">
                <a:solidFill>
                  <a:schemeClr val="tx2"/>
                </a:solidFill>
              </a:rPr>
              <a:t> ventilation  with no change in metabolism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514A14-FF4A-423E-866A-4B0AC8CA1208}"/>
              </a:ext>
            </a:extLst>
          </p:cNvPr>
          <p:cNvSpPr/>
          <p:nvPr/>
        </p:nvSpPr>
        <p:spPr>
          <a:xfrm>
            <a:off x="1429491" y="2115883"/>
            <a:ext cx="3891775" cy="14366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ventilation  with no change in metabolism</a:t>
            </a:r>
            <a:endParaRPr lang="en-US" dirty="0"/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3282C7FB-06E6-48F6-8BE9-A74575766A34}"/>
              </a:ext>
            </a:extLst>
          </p:cNvPr>
          <p:cNvSpPr/>
          <p:nvPr/>
        </p:nvSpPr>
        <p:spPr>
          <a:xfrm>
            <a:off x="1580031" y="3887518"/>
            <a:ext cx="3590693" cy="906130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hyperventilation</a:t>
            </a:r>
          </a:p>
        </p:txBody>
      </p:sp>
      <p:sp>
        <p:nvSpPr>
          <p:cNvPr id="17" name="Double Wave 16">
            <a:extLst>
              <a:ext uri="{FF2B5EF4-FFF2-40B4-BE49-F238E27FC236}">
                <a16:creationId xmlns:a16="http://schemas.microsoft.com/office/drawing/2014/main" id="{E4EA6243-1F5F-4FE2-B881-118672970BA5}"/>
              </a:ext>
            </a:extLst>
          </p:cNvPr>
          <p:cNvSpPr/>
          <p:nvPr/>
        </p:nvSpPr>
        <p:spPr>
          <a:xfrm>
            <a:off x="6298580" y="3827192"/>
            <a:ext cx="3590693" cy="906130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hypoventilation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3107E7-9953-4197-809B-F6A95B9AB2D0}"/>
              </a:ext>
            </a:extLst>
          </p:cNvPr>
          <p:cNvGrpSpPr/>
          <p:nvPr/>
        </p:nvGrpSpPr>
        <p:grpSpPr>
          <a:xfrm>
            <a:off x="1423238" y="5171470"/>
            <a:ext cx="4195796" cy="1327183"/>
            <a:chOff x="1423238" y="5171470"/>
            <a:chExt cx="4195796" cy="132718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421B00E-9686-4DC7-BB89-EEF027B41D05}"/>
                </a:ext>
              </a:extLst>
            </p:cNvPr>
            <p:cNvSpPr/>
            <p:nvPr/>
          </p:nvSpPr>
          <p:spPr>
            <a:xfrm>
              <a:off x="1423238" y="5171470"/>
              <a:ext cx="4139362" cy="13271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pO</a:t>
              </a:r>
              <a:r>
                <a: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will rise</a:t>
              </a:r>
            </a:p>
            <a:p>
              <a:pPr marR="0" lvl="1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pCO</a:t>
              </a:r>
              <a:r>
                <a: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will fall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AE1D4C-B8D6-462B-BD19-30CE4A9AF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896" t="32683" r="26646" b="26113"/>
            <a:stretch/>
          </p:blipFill>
          <p:spPr>
            <a:xfrm>
              <a:off x="3958857" y="5171470"/>
              <a:ext cx="1660177" cy="128806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47BA68-71F6-4F31-A159-E11BACDE9525}"/>
              </a:ext>
            </a:extLst>
          </p:cNvPr>
          <p:cNvGrpSpPr/>
          <p:nvPr/>
        </p:nvGrpSpPr>
        <p:grpSpPr>
          <a:xfrm>
            <a:off x="6298580" y="5051751"/>
            <a:ext cx="4072055" cy="1342591"/>
            <a:chOff x="6298580" y="5051751"/>
            <a:chExt cx="4072055" cy="134259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E6C921F-2D13-4157-91B1-1FEA3E4D472F}"/>
                </a:ext>
              </a:extLst>
            </p:cNvPr>
            <p:cNvSpPr/>
            <p:nvPr/>
          </p:nvSpPr>
          <p:spPr>
            <a:xfrm>
              <a:off x="6298580" y="5067159"/>
              <a:ext cx="3791414" cy="13271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US" altLang="en-US" sz="2400" b="1" dirty="0">
                  <a:solidFill>
                    <a:srgbClr val="002060"/>
                  </a:solidFill>
                </a:rPr>
                <a:t>pO</a:t>
              </a:r>
              <a:r>
                <a:rPr lang="en-US" altLang="en-US" sz="2400" b="1" baseline="-25000" dirty="0">
                  <a:solidFill>
                    <a:srgbClr val="00206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002060"/>
                  </a:solidFill>
                </a:rPr>
                <a:t> will fall</a:t>
              </a:r>
            </a:p>
            <a:p>
              <a:pPr lvl="1" eaLnBrk="1" hangingPunct="1"/>
              <a:r>
                <a:rPr lang="en-US" altLang="en-US" sz="2400" b="1" dirty="0">
                  <a:solidFill>
                    <a:srgbClr val="002060"/>
                  </a:solidFill>
                </a:rPr>
                <a:t>pCO</a:t>
              </a:r>
              <a:r>
                <a:rPr lang="en-US" altLang="en-US" sz="2400" b="1" baseline="-25000" dirty="0">
                  <a:solidFill>
                    <a:srgbClr val="00206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002060"/>
                  </a:solidFill>
                </a:rPr>
                <a:t> will rise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706F59-42E1-4203-BEDE-D380942B3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661" t="36260" r="27653" b="27967"/>
            <a:stretch/>
          </p:blipFill>
          <p:spPr>
            <a:xfrm>
              <a:off x="8606883" y="5051751"/>
              <a:ext cx="1763752" cy="1327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8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LO2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3A391-2E94-4ED6-86EE-0CAAFC59BFF6}"/>
              </a:ext>
            </a:extLst>
          </p:cNvPr>
          <p:cNvSpPr txBox="1"/>
          <p:nvPr/>
        </p:nvSpPr>
        <p:spPr>
          <a:xfrm>
            <a:off x="689323" y="1593462"/>
            <a:ext cx="10669773" cy="283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000" dirty="0"/>
              <a:t>Changes in pCO2</a:t>
            </a:r>
            <a:r>
              <a:rPr lang="en-US" sz="3200" dirty="0"/>
              <a:t> will affect the pH of arterial blood.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000" dirty="0"/>
              <a:t>Changes in pCO2, may be used to compensate for changes in pH as a consequence of alteration of [HCO3 - ].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000" dirty="0"/>
              <a:t>pCO2, therefore needs to </a:t>
            </a:r>
            <a:r>
              <a:rPr lang="en-US" sz="3000" dirty="0">
                <a:solidFill>
                  <a:srgbClr val="C00000"/>
                </a:solidFill>
              </a:rPr>
              <a:t>be controlled </a:t>
            </a:r>
            <a:r>
              <a:rPr lang="en-US" sz="3000" dirty="0"/>
              <a:t>to keep pH stable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A73A7-7212-4B5F-B6EC-6781D1BD3E24}"/>
              </a:ext>
            </a:extLst>
          </p:cNvPr>
          <p:cNvSpPr txBox="1"/>
          <p:nvPr/>
        </p:nvSpPr>
        <p:spPr>
          <a:xfrm>
            <a:off x="832904" y="1008687"/>
            <a:ext cx="9843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effects of hyper- and hypo- ventilation on plasma pH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29664" y="924311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6E0AB-101F-4FCB-9C04-7891598B8414}"/>
              </a:ext>
            </a:extLst>
          </p:cNvPr>
          <p:cNvSpPr txBox="1"/>
          <p:nvPr/>
        </p:nvSpPr>
        <p:spPr>
          <a:xfrm>
            <a:off x="91201" y="656635"/>
            <a:ext cx="1017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00000"/>
                </a:solidFill>
              </a:rPr>
              <a:t>Effect of hypo ventilation on plasma PH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1811D9-54BF-4AD9-98CA-E219189B5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306918"/>
              </p:ext>
            </p:extLst>
          </p:nvPr>
        </p:nvGraphicFramePr>
        <p:xfrm>
          <a:off x="91201" y="13029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C9B2847-0F23-474B-B8EB-29115F2AEA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9644" y="1432279"/>
            <a:ext cx="4702356" cy="3060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DB42E0-7F99-4E79-99DA-6F3A41C8A39E}"/>
              </a:ext>
            </a:extLst>
          </p:cNvPr>
          <p:cNvSpPr txBox="1"/>
          <p:nvPr/>
        </p:nvSpPr>
        <p:spPr>
          <a:xfrm>
            <a:off x="9976339" y="2962360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6AF19-7AB0-4CD7-94CF-0803DFD44CFB}"/>
              </a:ext>
            </a:extLst>
          </p:cNvPr>
          <p:cNvSpPr txBox="1"/>
          <p:nvPr/>
        </p:nvSpPr>
        <p:spPr>
          <a:xfrm>
            <a:off x="9952893" y="2524371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60F95-1EBA-451B-A13C-3E74946A495F}"/>
              </a:ext>
            </a:extLst>
          </p:cNvPr>
          <p:cNvSpPr txBox="1"/>
          <p:nvPr/>
        </p:nvSpPr>
        <p:spPr>
          <a:xfrm>
            <a:off x="11160370" y="4007916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7D4F1-6394-49E3-BEFC-A0FCA9D97881}"/>
              </a:ext>
            </a:extLst>
          </p:cNvPr>
          <p:cNvSpPr txBox="1"/>
          <p:nvPr/>
        </p:nvSpPr>
        <p:spPr>
          <a:xfrm>
            <a:off x="9908932" y="348096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B4DD32-9719-4E29-AE5F-FB69CD9FC68E}"/>
              </a:ext>
            </a:extLst>
          </p:cNvPr>
          <p:cNvSpPr txBox="1"/>
          <p:nvPr/>
        </p:nvSpPr>
        <p:spPr>
          <a:xfrm>
            <a:off x="11081239" y="351554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7FD009-162B-457F-AF30-D1DA890B6E4D}"/>
              </a:ext>
            </a:extLst>
          </p:cNvPr>
          <p:cNvSpPr txBox="1"/>
          <p:nvPr/>
        </p:nvSpPr>
        <p:spPr>
          <a:xfrm>
            <a:off x="11078309" y="2953172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226C59-CEC7-4021-B45E-9E0793C3F8A9}"/>
              </a:ext>
            </a:extLst>
          </p:cNvPr>
          <p:cNvSpPr txBox="1"/>
          <p:nvPr/>
        </p:nvSpPr>
        <p:spPr>
          <a:xfrm>
            <a:off x="11084170" y="2503263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5B48F5-2B7E-4861-B18D-4A00FAF0CEBD}"/>
              </a:ext>
            </a:extLst>
          </p:cNvPr>
          <p:cNvSpPr txBox="1"/>
          <p:nvPr/>
        </p:nvSpPr>
        <p:spPr>
          <a:xfrm>
            <a:off x="9976339" y="399602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1A4183-6121-4D09-B67F-FEDF4E9E482C}"/>
              </a:ext>
            </a:extLst>
          </p:cNvPr>
          <p:cNvSpPr txBox="1"/>
          <p:nvPr/>
        </p:nvSpPr>
        <p:spPr>
          <a:xfrm>
            <a:off x="9029309" y="2503263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B41886-8962-4D32-A938-5128F82F9746}"/>
              </a:ext>
            </a:extLst>
          </p:cNvPr>
          <p:cNvSpPr txBox="1"/>
          <p:nvPr/>
        </p:nvSpPr>
        <p:spPr>
          <a:xfrm>
            <a:off x="9508685" y="297168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A2615A-4C9D-412E-8014-87697BDF054E}"/>
              </a:ext>
            </a:extLst>
          </p:cNvPr>
          <p:cNvSpPr txBox="1"/>
          <p:nvPr/>
        </p:nvSpPr>
        <p:spPr>
          <a:xfrm>
            <a:off x="9087924" y="2987139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3A60AB-86E7-496B-9B05-DD5050BA01F1}"/>
              </a:ext>
            </a:extLst>
          </p:cNvPr>
          <p:cNvSpPr txBox="1"/>
          <p:nvPr/>
        </p:nvSpPr>
        <p:spPr>
          <a:xfrm>
            <a:off x="9102187" y="348096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BFD4A8-6D1B-40EE-A3A2-4FD545B5361F}"/>
              </a:ext>
            </a:extLst>
          </p:cNvPr>
          <p:cNvSpPr txBox="1"/>
          <p:nvPr/>
        </p:nvSpPr>
        <p:spPr>
          <a:xfrm>
            <a:off x="9499501" y="250111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8CED8A-0F20-4947-B0A7-353586F06457}"/>
              </a:ext>
            </a:extLst>
          </p:cNvPr>
          <p:cNvSpPr txBox="1"/>
          <p:nvPr/>
        </p:nvSpPr>
        <p:spPr>
          <a:xfrm>
            <a:off x="9495692" y="400626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0F7E3-E698-4407-A05B-73D3EBEFC22B}"/>
              </a:ext>
            </a:extLst>
          </p:cNvPr>
          <p:cNvSpPr txBox="1"/>
          <p:nvPr/>
        </p:nvSpPr>
        <p:spPr>
          <a:xfrm>
            <a:off x="9029309" y="4007916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315AF1-F296-47E1-8A0B-1C2A435F412B}"/>
              </a:ext>
            </a:extLst>
          </p:cNvPr>
          <p:cNvSpPr txBox="1"/>
          <p:nvPr/>
        </p:nvSpPr>
        <p:spPr>
          <a:xfrm>
            <a:off x="9523340" y="348096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29664" y="924311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6E0AB-101F-4FCB-9C04-7891598B8414}"/>
              </a:ext>
            </a:extLst>
          </p:cNvPr>
          <p:cNvSpPr txBox="1"/>
          <p:nvPr/>
        </p:nvSpPr>
        <p:spPr>
          <a:xfrm>
            <a:off x="188362" y="716887"/>
            <a:ext cx="1017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C00000"/>
                </a:solidFill>
              </a:rPr>
              <a:t>Effect of hyper ventilation on plasma PH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1811D9-54BF-4AD9-98CA-E219189B5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796352"/>
              </p:ext>
            </p:extLst>
          </p:nvPr>
        </p:nvGraphicFramePr>
        <p:xfrm>
          <a:off x="303180" y="13029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6FFBCC7-B325-4821-8B64-53B93F3454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9644" y="1432279"/>
            <a:ext cx="4702356" cy="30601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ADE58E-9C0A-4BEC-A9A0-6643EE17A91F}"/>
              </a:ext>
            </a:extLst>
          </p:cNvPr>
          <p:cNvSpPr txBox="1"/>
          <p:nvPr/>
        </p:nvSpPr>
        <p:spPr>
          <a:xfrm>
            <a:off x="9976339" y="2962360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501A2-982C-47E5-B54D-156FE23EB032}"/>
              </a:ext>
            </a:extLst>
          </p:cNvPr>
          <p:cNvSpPr txBox="1"/>
          <p:nvPr/>
        </p:nvSpPr>
        <p:spPr>
          <a:xfrm>
            <a:off x="9952893" y="2524371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FA4DD-7330-471F-ACC1-ECC4F98435DB}"/>
              </a:ext>
            </a:extLst>
          </p:cNvPr>
          <p:cNvSpPr txBox="1"/>
          <p:nvPr/>
        </p:nvSpPr>
        <p:spPr>
          <a:xfrm>
            <a:off x="11160370" y="4007916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018CE-431B-4B91-A8A4-13EE295C9D36}"/>
              </a:ext>
            </a:extLst>
          </p:cNvPr>
          <p:cNvSpPr txBox="1"/>
          <p:nvPr/>
        </p:nvSpPr>
        <p:spPr>
          <a:xfrm>
            <a:off x="9908932" y="348096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F34ADD-0983-4446-B13D-971E52C3189B}"/>
              </a:ext>
            </a:extLst>
          </p:cNvPr>
          <p:cNvSpPr txBox="1"/>
          <p:nvPr/>
        </p:nvSpPr>
        <p:spPr>
          <a:xfrm>
            <a:off x="11081239" y="351554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C34C5-D765-4F06-862A-D2111772D1E5}"/>
              </a:ext>
            </a:extLst>
          </p:cNvPr>
          <p:cNvSpPr txBox="1"/>
          <p:nvPr/>
        </p:nvSpPr>
        <p:spPr>
          <a:xfrm>
            <a:off x="11078309" y="2953172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8EEC2D-76FD-47F2-8EF1-06FAB904923F}"/>
              </a:ext>
            </a:extLst>
          </p:cNvPr>
          <p:cNvSpPr txBox="1"/>
          <p:nvPr/>
        </p:nvSpPr>
        <p:spPr>
          <a:xfrm>
            <a:off x="11084170" y="2503263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234424-6737-4F83-8277-FB3A9E444987}"/>
              </a:ext>
            </a:extLst>
          </p:cNvPr>
          <p:cNvSpPr txBox="1"/>
          <p:nvPr/>
        </p:nvSpPr>
        <p:spPr>
          <a:xfrm>
            <a:off x="9976339" y="399602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C99F9D-22FC-41E6-BFCF-1E9BA552EC97}"/>
              </a:ext>
            </a:extLst>
          </p:cNvPr>
          <p:cNvSpPr txBox="1"/>
          <p:nvPr/>
        </p:nvSpPr>
        <p:spPr>
          <a:xfrm>
            <a:off x="9029309" y="2503263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FC07DB-9D1C-432C-AF43-20527B2589F7}"/>
              </a:ext>
            </a:extLst>
          </p:cNvPr>
          <p:cNvSpPr txBox="1"/>
          <p:nvPr/>
        </p:nvSpPr>
        <p:spPr>
          <a:xfrm>
            <a:off x="9087924" y="2987139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B4871-6C14-44EF-BAE3-8C8FEC1D7096}"/>
              </a:ext>
            </a:extLst>
          </p:cNvPr>
          <p:cNvSpPr txBox="1"/>
          <p:nvPr/>
        </p:nvSpPr>
        <p:spPr>
          <a:xfrm>
            <a:off x="9102187" y="348096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14D2AC-2F04-4D58-AB61-0A8C4F1F3480}"/>
              </a:ext>
            </a:extLst>
          </p:cNvPr>
          <p:cNvSpPr txBox="1"/>
          <p:nvPr/>
        </p:nvSpPr>
        <p:spPr>
          <a:xfrm>
            <a:off x="9499501" y="250111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E01C84-A22B-4AD0-B3F2-8BC3DA058CE9}"/>
              </a:ext>
            </a:extLst>
          </p:cNvPr>
          <p:cNvSpPr txBox="1"/>
          <p:nvPr/>
        </p:nvSpPr>
        <p:spPr>
          <a:xfrm>
            <a:off x="9495692" y="400626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70A982-94F3-4F1E-A4D5-3318229B055E}"/>
              </a:ext>
            </a:extLst>
          </p:cNvPr>
          <p:cNvSpPr txBox="1"/>
          <p:nvPr/>
        </p:nvSpPr>
        <p:spPr>
          <a:xfrm>
            <a:off x="9029309" y="4007916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96E9D7-21C8-4737-9A65-F10C5715C85F}"/>
              </a:ext>
            </a:extLst>
          </p:cNvPr>
          <p:cNvSpPr txBox="1"/>
          <p:nvPr/>
        </p:nvSpPr>
        <p:spPr>
          <a:xfrm>
            <a:off x="9523340" y="348096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59E83-A6C0-4361-99D6-DBB2B29AE9EE}"/>
              </a:ext>
            </a:extLst>
          </p:cNvPr>
          <p:cNvSpPr txBox="1"/>
          <p:nvPr/>
        </p:nvSpPr>
        <p:spPr>
          <a:xfrm>
            <a:off x="9533400" y="2967436"/>
            <a:ext cx="524999" cy="402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19"/>
            <a:ext cx="12192000" cy="704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76" y="5815503"/>
            <a:ext cx="931044" cy="90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84688" l="0" r="100000"/>
                    </a14:imgEffect>
                  </a14:imgLayer>
                </a14:imgProps>
              </a:ext>
            </a:extLst>
          </a:blip>
          <a:srcRect t="14575" b="16428"/>
          <a:stretch/>
        </p:blipFill>
        <p:spPr>
          <a:xfrm>
            <a:off x="5562600" y="-24667"/>
            <a:ext cx="1066800" cy="7313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8758" y="684714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LO5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205552" y="85256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college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790508" y="85256"/>
            <a:ext cx="3886200" cy="70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9A5470-75A9-4B6B-8764-5827662A8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41996"/>
              </p:ext>
            </p:extLst>
          </p:nvPr>
        </p:nvGraphicFramePr>
        <p:xfrm>
          <a:off x="149050" y="1522274"/>
          <a:ext cx="8246819" cy="474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1A1100C-67EE-4803-A5ED-6330D6EBF8CB}"/>
              </a:ext>
            </a:extLst>
          </p:cNvPr>
          <p:cNvSpPr txBox="1"/>
          <p:nvPr/>
        </p:nvSpPr>
        <p:spPr>
          <a:xfrm>
            <a:off x="688312" y="791965"/>
            <a:ext cx="62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en-US" sz="3200" b="1" i="1" dirty="0">
                <a:solidFill>
                  <a:srgbClr val="990033"/>
                </a:solidFill>
              </a:rPr>
              <a:t>Metabolic acidosis</a:t>
            </a:r>
            <a:endParaRPr lang="en-US" sz="3200" b="1" dirty="0">
              <a:solidFill>
                <a:srgbClr val="9900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6FFFEF-85D4-4163-8664-80122DDF9736}"/>
              </a:ext>
            </a:extLst>
          </p:cNvPr>
          <p:cNvSpPr txBox="1"/>
          <p:nvPr/>
        </p:nvSpPr>
        <p:spPr>
          <a:xfrm>
            <a:off x="10812225" y="2982018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F3C0B3-48F7-459A-AD20-D2B3A95743D7}"/>
              </a:ext>
            </a:extLst>
          </p:cNvPr>
          <p:cNvSpPr txBox="1"/>
          <p:nvPr/>
        </p:nvSpPr>
        <p:spPr>
          <a:xfrm>
            <a:off x="10788779" y="2544029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DE378-F3FC-47CF-8979-F75746908461}"/>
              </a:ext>
            </a:extLst>
          </p:cNvPr>
          <p:cNvSpPr txBox="1"/>
          <p:nvPr/>
        </p:nvSpPr>
        <p:spPr>
          <a:xfrm>
            <a:off x="10744818" y="3500622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FDF4BF-8E8A-4A8C-B359-5E65897EB25A}"/>
              </a:ext>
            </a:extLst>
          </p:cNvPr>
          <p:cNvSpPr txBox="1"/>
          <p:nvPr/>
        </p:nvSpPr>
        <p:spPr>
          <a:xfrm>
            <a:off x="10812225" y="4015682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CCDDBC-91B3-4EE0-B773-323E8FD1C288}"/>
              </a:ext>
            </a:extLst>
          </p:cNvPr>
          <p:cNvSpPr txBox="1"/>
          <p:nvPr/>
        </p:nvSpPr>
        <p:spPr>
          <a:xfrm>
            <a:off x="9865195" y="252292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3B7DE0-2CAC-419E-8738-5446DA7CEA93}"/>
              </a:ext>
            </a:extLst>
          </p:cNvPr>
          <p:cNvSpPr txBox="1"/>
          <p:nvPr/>
        </p:nvSpPr>
        <p:spPr>
          <a:xfrm>
            <a:off x="9923810" y="3006797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FD3046-B731-4472-836D-D316BB6B68DF}"/>
              </a:ext>
            </a:extLst>
          </p:cNvPr>
          <p:cNvSpPr txBox="1"/>
          <p:nvPr/>
        </p:nvSpPr>
        <p:spPr>
          <a:xfrm>
            <a:off x="9938073" y="3500622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E604BB-4F0F-4BAA-A6A0-70690A0A17D7}"/>
              </a:ext>
            </a:extLst>
          </p:cNvPr>
          <p:cNvSpPr txBox="1"/>
          <p:nvPr/>
        </p:nvSpPr>
        <p:spPr>
          <a:xfrm>
            <a:off x="10335387" y="2520769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09693E-CBD6-4B14-AD27-8490489A9C84}"/>
              </a:ext>
            </a:extLst>
          </p:cNvPr>
          <p:cNvSpPr txBox="1"/>
          <p:nvPr/>
        </p:nvSpPr>
        <p:spPr>
          <a:xfrm>
            <a:off x="10331578" y="4025919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97F05C-80D3-4477-A925-E5995AC76190}"/>
              </a:ext>
            </a:extLst>
          </p:cNvPr>
          <p:cNvSpPr txBox="1"/>
          <p:nvPr/>
        </p:nvSpPr>
        <p:spPr>
          <a:xfrm>
            <a:off x="9865195" y="402757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C4F59FD-0BA3-45BA-BCA0-A3092BEE93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9644" y="1432279"/>
            <a:ext cx="4702356" cy="30601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89D55D2-1488-496B-8C92-DB762FE42C22}"/>
              </a:ext>
            </a:extLst>
          </p:cNvPr>
          <p:cNvSpPr txBox="1"/>
          <p:nvPr/>
        </p:nvSpPr>
        <p:spPr>
          <a:xfrm>
            <a:off x="9976339" y="2962360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65F2CD-64B0-4457-A492-11776E8A8F10}"/>
              </a:ext>
            </a:extLst>
          </p:cNvPr>
          <p:cNvSpPr txBox="1"/>
          <p:nvPr/>
        </p:nvSpPr>
        <p:spPr>
          <a:xfrm>
            <a:off x="9952893" y="2524371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A72854-428F-4E6A-89A2-7B2E7D9F830A}"/>
              </a:ext>
            </a:extLst>
          </p:cNvPr>
          <p:cNvSpPr txBox="1"/>
          <p:nvPr/>
        </p:nvSpPr>
        <p:spPr>
          <a:xfrm>
            <a:off x="11160370" y="4007916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49D0AF-657B-4E8B-94C7-82CE2422CF6F}"/>
              </a:ext>
            </a:extLst>
          </p:cNvPr>
          <p:cNvSpPr txBox="1"/>
          <p:nvPr/>
        </p:nvSpPr>
        <p:spPr>
          <a:xfrm>
            <a:off x="9908932" y="348096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2EAE8D-E977-4303-98A1-7BCF77003B65}"/>
              </a:ext>
            </a:extLst>
          </p:cNvPr>
          <p:cNvSpPr txBox="1"/>
          <p:nvPr/>
        </p:nvSpPr>
        <p:spPr>
          <a:xfrm>
            <a:off x="11081239" y="351554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59AD6A-6E7D-4A9C-8C55-520C57E8058B}"/>
              </a:ext>
            </a:extLst>
          </p:cNvPr>
          <p:cNvSpPr txBox="1"/>
          <p:nvPr/>
        </p:nvSpPr>
        <p:spPr>
          <a:xfrm>
            <a:off x="11078309" y="2953172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D28328-E30F-41BD-A50E-3EE5C89FAE50}"/>
              </a:ext>
            </a:extLst>
          </p:cNvPr>
          <p:cNvSpPr txBox="1"/>
          <p:nvPr/>
        </p:nvSpPr>
        <p:spPr>
          <a:xfrm>
            <a:off x="11084170" y="2503263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8BF53-43A8-49BD-95F2-666BCA38605D}"/>
              </a:ext>
            </a:extLst>
          </p:cNvPr>
          <p:cNvSpPr txBox="1"/>
          <p:nvPr/>
        </p:nvSpPr>
        <p:spPr>
          <a:xfrm>
            <a:off x="9976339" y="3996024"/>
            <a:ext cx="11840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067EDD-D314-4A37-9B6E-EBB614D2B93E}"/>
              </a:ext>
            </a:extLst>
          </p:cNvPr>
          <p:cNvSpPr txBox="1"/>
          <p:nvPr/>
        </p:nvSpPr>
        <p:spPr>
          <a:xfrm>
            <a:off x="9029309" y="2503263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9F3F68-F4F2-49F2-A6EC-63F45E89715D}"/>
              </a:ext>
            </a:extLst>
          </p:cNvPr>
          <p:cNvSpPr txBox="1"/>
          <p:nvPr/>
        </p:nvSpPr>
        <p:spPr>
          <a:xfrm>
            <a:off x="9087924" y="2987139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2A3407-5AA8-41F3-88D0-B7401A1C206E}"/>
              </a:ext>
            </a:extLst>
          </p:cNvPr>
          <p:cNvSpPr txBox="1"/>
          <p:nvPr/>
        </p:nvSpPr>
        <p:spPr>
          <a:xfrm>
            <a:off x="9102187" y="348096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914A2A-2BC4-48E6-BB59-B9B4939CF386}"/>
              </a:ext>
            </a:extLst>
          </p:cNvPr>
          <p:cNvSpPr txBox="1"/>
          <p:nvPr/>
        </p:nvSpPr>
        <p:spPr>
          <a:xfrm>
            <a:off x="9499501" y="250111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D96DD9-E77C-4DAC-9E5A-CEFEFF639D1A}"/>
              </a:ext>
            </a:extLst>
          </p:cNvPr>
          <p:cNvSpPr txBox="1"/>
          <p:nvPr/>
        </p:nvSpPr>
        <p:spPr>
          <a:xfrm>
            <a:off x="9495692" y="4006261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3D11AB-2721-46D8-834F-EFB28DBB2422}"/>
              </a:ext>
            </a:extLst>
          </p:cNvPr>
          <p:cNvSpPr txBox="1"/>
          <p:nvPr/>
        </p:nvSpPr>
        <p:spPr>
          <a:xfrm>
            <a:off x="9029309" y="4007916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B7BD02-FB4B-4FCF-BD60-E804D317402F}"/>
              </a:ext>
            </a:extLst>
          </p:cNvPr>
          <p:cNvSpPr txBox="1"/>
          <p:nvPr/>
        </p:nvSpPr>
        <p:spPr>
          <a:xfrm>
            <a:off x="9523340" y="3480964"/>
            <a:ext cx="466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089692-0B91-43E4-B1FD-F20D4E7EC39C}"/>
              </a:ext>
            </a:extLst>
          </p:cNvPr>
          <p:cNvSpPr txBox="1"/>
          <p:nvPr/>
        </p:nvSpPr>
        <p:spPr>
          <a:xfrm>
            <a:off x="9511616" y="2976844"/>
            <a:ext cx="478107" cy="343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47C397-D1AE-468E-9D4B-ECB29939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2D47C397-D1AE-468E-9D4B-ECB299392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2D47C397-D1AE-468E-9D4B-ECB29939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2D47C397-D1AE-468E-9D4B-ECB29939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97457A-160E-4002-91BF-7F72C0AB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6197457A-160E-4002-91BF-7F72C0ABF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6197457A-160E-4002-91BF-7F72C0AB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6197457A-160E-4002-91BF-7F72C0AB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FBDFDF-C40C-4ADA-935E-8E5D891FA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A1FBDFDF-C40C-4ADA-935E-8E5D891FA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A1FBDFDF-C40C-4ADA-935E-8E5D891FA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A1FBDFDF-C40C-4ADA-935E-8E5D891FA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1518D-B562-4CDF-B6F9-912C837CE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4751518D-B562-4CDF-B6F9-912C837CE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4751518D-B562-4CDF-B6F9-912C837CE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751518D-B562-4CDF-B6F9-912C837CE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8BFE61-AF22-4F4F-ACF8-803FA9DC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E8BFE61-AF22-4F4F-ACF8-803FA9DC9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E8BFE61-AF22-4F4F-ACF8-803FA9DC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BE8BFE61-AF22-4F4F-ACF8-803FA9DC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C28FA-48CF-433B-AF9A-BB258DE0E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B8FC28FA-48CF-433B-AF9A-BB258DE0E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B8FC28FA-48CF-433B-AF9A-BB258DE0E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B8FC28FA-48CF-433B-AF9A-BB258DE0E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7735D1-5475-4B38-A3A5-DABBFA964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8F7735D1-5475-4B38-A3A5-DABBFA964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F7735D1-5475-4B38-A3A5-DABBFA964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F7735D1-5475-4B38-A3A5-DABBFA964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32" grpId="0" animBg="1"/>
      <p:bldP spid="37" grpId="0" animBg="1"/>
      <p:bldP spid="39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1860</Words>
  <Application>Microsoft Office PowerPoint</Application>
  <PresentationFormat>Widescreen</PresentationFormat>
  <Paragraphs>252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module Academic year 2020-2021 2ed year S 4 </dc:title>
  <dc:creator>Nehaya Alubudy</dc:creator>
  <cp:lastModifiedBy>Nehaya Al-Aubody</cp:lastModifiedBy>
  <cp:revision>66</cp:revision>
  <dcterms:created xsi:type="dcterms:W3CDTF">2021-05-14T13:31:12Z</dcterms:created>
  <dcterms:modified xsi:type="dcterms:W3CDTF">2022-03-28T22:02:57Z</dcterms:modified>
</cp:coreProperties>
</file>